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62" r:id="rId3"/>
    <p:sldId id="257" r:id="rId4"/>
    <p:sldId id="258" r:id="rId5"/>
    <p:sldId id="259" r:id="rId6"/>
    <p:sldId id="267" r:id="rId7"/>
    <p:sldId id="268" r:id="rId8"/>
    <p:sldId id="260" r:id="rId9"/>
    <p:sldId id="261" r:id="rId10"/>
    <p:sldId id="263" r:id="rId11"/>
    <p:sldId id="264" r:id="rId12"/>
    <p:sldId id="265" r:id="rId13"/>
    <p:sldId id="266" r:id="rId14"/>
    <p:sldId id="269" r:id="rId15"/>
    <p:sldId id="276" r:id="rId16"/>
    <p:sldId id="277" r:id="rId17"/>
    <p:sldId id="270" r:id="rId18"/>
    <p:sldId id="278" r:id="rId19"/>
    <p:sldId id="272" r:id="rId20"/>
    <p:sldId id="271" r:id="rId21"/>
    <p:sldId id="279" r:id="rId22"/>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692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60" autoAdjust="0"/>
    <p:restoredTop sz="86649" autoAdjust="0"/>
  </p:normalViewPr>
  <p:slideViewPr>
    <p:cSldViewPr snapToGrid="0">
      <p:cViewPr varScale="1">
        <p:scale>
          <a:sx n="68" d="100"/>
          <a:sy n="68" d="100"/>
        </p:scale>
        <p:origin x="1344" y="58"/>
      </p:cViewPr>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6F44A3-17A6-4B28-9F1D-0C21563176CB}" type="datetimeFigureOut">
              <a:rPr lang="zh-TW" altLang="en-US" smtClean="0"/>
              <a:t>2023/3/30</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EC51CF-1AD1-4814-BD88-3C25D18AE2DE}" type="slidenum">
              <a:rPr lang="zh-TW" altLang="en-US" smtClean="0"/>
              <a:t>‹#›</a:t>
            </a:fld>
            <a:endParaRPr lang="zh-TW" altLang="en-US"/>
          </a:p>
        </p:txBody>
      </p:sp>
    </p:spTree>
    <p:extLst>
      <p:ext uri="{BB962C8B-B14F-4D97-AF65-F5344CB8AC3E}">
        <p14:creationId xmlns:p14="http://schemas.microsoft.com/office/powerpoint/2010/main" val="1241171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A4EC51CF-1AD1-4814-BD88-3C25D18AE2DE}" type="slidenum">
              <a:rPr lang="zh-TW" altLang="en-US" smtClean="0"/>
              <a:t>1</a:t>
            </a:fld>
            <a:endParaRPr lang="zh-TW" altLang="en-US"/>
          </a:p>
        </p:txBody>
      </p:sp>
    </p:spTree>
    <p:extLst>
      <p:ext uri="{BB962C8B-B14F-4D97-AF65-F5344CB8AC3E}">
        <p14:creationId xmlns:p14="http://schemas.microsoft.com/office/powerpoint/2010/main" val="4305880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285750" indent="-285750">
              <a:lnSpc>
                <a:spcPct val="150000"/>
              </a:lnSpc>
              <a:buFont typeface="Wingdings" panose="05000000000000000000" pitchFamily="2" charset="2"/>
              <a:buChar char="Ø"/>
            </a:pPr>
            <a:r>
              <a:rPr lang="zh-TW" altLang="en-US" sz="1200" dirty="0"/>
              <a:t>煞車的反應時間 </a:t>
            </a:r>
            <a:r>
              <a:rPr lang="en-US" altLang="zh-TW" sz="1200" dirty="0"/>
              <a:t>:</a:t>
            </a:r>
            <a:r>
              <a:rPr lang="zh-TW" altLang="en-US" sz="1200" dirty="0"/>
              <a:t> 從警告出現至踩下煞車踏板</a:t>
            </a:r>
            <a:r>
              <a:rPr lang="en-US" altLang="zh-TW" sz="1200" dirty="0"/>
              <a:t>(</a:t>
            </a:r>
            <a:r>
              <a:rPr lang="zh-TW" altLang="en-US" sz="1200" dirty="0"/>
              <a:t>壓力超過</a:t>
            </a:r>
            <a:r>
              <a:rPr lang="en-US" altLang="zh-TW" sz="1200" dirty="0"/>
              <a:t>2%)</a:t>
            </a:r>
            <a:r>
              <a:rPr lang="zh-TW" altLang="en-US" sz="1200" dirty="0"/>
              <a:t>之間的持續時間</a:t>
            </a:r>
            <a:endParaRPr lang="en-US" altLang="zh-TW" sz="1200" dirty="0"/>
          </a:p>
          <a:p>
            <a:pPr marL="285750" indent="-285750">
              <a:lnSpc>
                <a:spcPct val="150000"/>
              </a:lnSpc>
              <a:buFont typeface="Wingdings" panose="05000000000000000000" pitchFamily="2" charset="2"/>
              <a:buChar char="Ø"/>
            </a:pPr>
            <a:r>
              <a:rPr lang="zh-TW" altLang="en-US" sz="1200" dirty="0"/>
              <a:t>碰撞頻率 </a:t>
            </a:r>
            <a:r>
              <a:rPr lang="en-US" altLang="zh-TW" sz="1200" dirty="0"/>
              <a:t>:</a:t>
            </a:r>
            <a:r>
              <a:rPr lang="zh-TW" altLang="en-US" sz="1200" dirty="0"/>
              <a:t> 在必要警告場景中觀察到的頻率</a:t>
            </a:r>
            <a:endParaRPr lang="en-US" altLang="zh-TW" sz="1200" dirty="0"/>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lang="zh-TW" altLang="en-US" sz="1200" dirty="0"/>
              <a:t>超車速度 </a:t>
            </a:r>
            <a:r>
              <a:rPr lang="en-US" altLang="zh-TW" sz="1200" dirty="0"/>
              <a:t>:</a:t>
            </a:r>
            <a:r>
              <a:rPr lang="zh-TW" altLang="en-US" sz="1200" dirty="0"/>
              <a:t> 受測者在車道交叉點的速度和左側來車的軌跡</a:t>
            </a:r>
            <a:endParaRPr lang="en-US" altLang="zh-TW" sz="1200" dirty="0"/>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lang="zh-TW" altLang="en-US" sz="1200" dirty="0"/>
              <a:t>惱人</a:t>
            </a:r>
          </a:p>
        </p:txBody>
      </p:sp>
      <p:sp>
        <p:nvSpPr>
          <p:cNvPr id="4" name="投影片編號版面配置區 3"/>
          <p:cNvSpPr>
            <a:spLocks noGrp="1"/>
          </p:cNvSpPr>
          <p:nvPr>
            <p:ph type="sldNum" sz="quarter" idx="5"/>
          </p:nvPr>
        </p:nvSpPr>
        <p:spPr/>
        <p:txBody>
          <a:bodyPr/>
          <a:lstStyle/>
          <a:p>
            <a:fld id="{A4EC51CF-1AD1-4814-BD88-3C25D18AE2DE}" type="slidenum">
              <a:rPr lang="zh-TW" altLang="en-US" smtClean="0"/>
              <a:t>17</a:t>
            </a:fld>
            <a:endParaRPr lang="zh-TW" altLang="en-US"/>
          </a:p>
        </p:txBody>
      </p:sp>
    </p:spTree>
    <p:extLst>
      <p:ext uri="{BB962C8B-B14F-4D97-AF65-F5344CB8AC3E}">
        <p14:creationId xmlns:p14="http://schemas.microsoft.com/office/powerpoint/2010/main" val="31349260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285750" indent="-285750">
              <a:lnSpc>
                <a:spcPct val="150000"/>
              </a:lnSpc>
              <a:buFont typeface="Wingdings" panose="05000000000000000000" pitchFamily="2" charset="2"/>
              <a:buChar char="Ø"/>
            </a:pPr>
            <a:r>
              <a:rPr lang="zh-TW" altLang="en-US" sz="1200" dirty="0"/>
              <a:t>煞車的反應時間 </a:t>
            </a:r>
            <a:r>
              <a:rPr lang="en-US" altLang="zh-TW" sz="1200" dirty="0"/>
              <a:t>:</a:t>
            </a:r>
            <a:r>
              <a:rPr lang="zh-TW" altLang="en-US" sz="1200" dirty="0"/>
              <a:t> 從警告出現至踩下煞車踏板</a:t>
            </a:r>
            <a:r>
              <a:rPr lang="en-US" altLang="zh-TW" sz="1200" dirty="0"/>
              <a:t>(</a:t>
            </a:r>
            <a:r>
              <a:rPr lang="zh-TW" altLang="en-US" sz="1200" dirty="0"/>
              <a:t>壓力超過</a:t>
            </a:r>
            <a:r>
              <a:rPr lang="en-US" altLang="zh-TW" sz="1200" dirty="0"/>
              <a:t>2%)</a:t>
            </a:r>
            <a:r>
              <a:rPr lang="zh-TW" altLang="en-US" sz="1200" dirty="0"/>
              <a:t>之間的持續時間</a:t>
            </a:r>
            <a:endParaRPr lang="en-US" altLang="zh-TW" sz="1200" dirty="0"/>
          </a:p>
          <a:p>
            <a:pPr marL="285750" indent="-285750">
              <a:lnSpc>
                <a:spcPct val="150000"/>
              </a:lnSpc>
              <a:buFont typeface="Wingdings" panose="05000000000000000000" pitchFamily="2" charset="2"/>
              <a:buChar char="Ø"/>
            </a:pPr>
            <a:r>
              <a:rPr lang="zh-TW" altLang="en-US" sz="1200" dirty="0"/>
              <a:t>碰撞頻率 </a:t>
            </a:r>
            <a:r>
              <a:rPr lang="en-US" altLang="zh-TW" sz="1200" dirty="0"/>
              <a:t>:</a:t>
            </a:r>
            <a:r>
              <a:rPr lang="zh-TW" altLang="en-US" sz="1200" dirty="0"/>
              <a:t> 在必要警告場景中觀察到的頻率</a:t>
            </a:r>
            <a:endParaRPr lang="en-US" altLang="zh-TW" sz="1200" dirty="0"/>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lang="zh-TW" altLang="en-US" sz="1200" dirty="0"/>
              <a:t>超車速度 </a:t>
            </a:r>
            <a:r>
              <a:rPr lang="en-US" altLang="zh-TW" sz="1200" dirty="0"/>
              <a:t>:</a:t>
            </a:r>
            <a:r>
              <a:rPr lang="zh-TW" altLang="en-US" sz="1200" dirty="0"/>
              <a:t> 受測者在車道交叉點的速度和左側來車的軌跡</a:t>
            </a:r>
          </a:p>
          <a:p>
            <a:endParaRPr lang="en-US" altLang="zh-TW" sz="1200" dirty="0"/>
          </a:p>
          <a:p>
            <a:pPr marL="285750" indent="-285750">
              <a:lnSpc>
                <a:spcPct val="150000"/>
              </a:lnSpc>
              <a:buFont typeface="Wingdings" panose="05000000000000000000" pitchFamily="2" charset="2"/>
              <a:buChar char="Ø"/>
            </a:pPr>
            <a:r>
              <a:rPr lang="zh-TW" altLang="en-US" sz="1200" kern="1200" dirty="0">
                <a:solidFill>
                  <a:schemeClr val="tx1"/>
                </a:solidFill>
                <a:latin typeface="+mj-ea"/>
                <a:ea typeface="+mn-ea"/>
                <a:cs typeface="+mn-cs"/>
              </a:rPr>
              <a:t>實用質量</a:t>
            </a:r>
            <a:r>
              <a:rPr lang="en-US" altLang="zh-TW" sz="1200" kern="1200" dirty="0">
                <a:solidFill>
                  <a:schemeClr val="tx1"/>
                </a:solidFill>
                <a:latin typeface="+mj-ea"/>
                <a:ea typeface="+mn-ea"/>
                <a:cs typeface="+mn-cs"/>
              </a:rPr>
              <a:t>(Pragmatic)</a:t>
            </a:r>
            <a:r>
              <a:rPr lang="zh-TW" altLang="en-US" sz="1200" kern="1200" dirty="0">
                <a:solidFill>
                  <a:schemeClr val="tx1"/>
                </a:solidFill>
                <a:latin typeface="+mj-ea"/>
                <a:ea typeface="+mn-ea"/>
                <a:cs typeface="+mn-cs"/>
              </a:rPr>
              <a:t> </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 實現行為目標</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避免事故</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的有效性</a:t>
            </a:r>
            <a:endParaRPr lang="en-US" altLang="zh-TW" sz="1200" kern="1200" dirty="0">
              <a:solidFill>
                <a:schemeClr val="tx1"/>
              </a:solidFill>
              <a:latin typeface="+mj-ea"/>
              <a:ea typeface="+mn-ea"/>
              <a:cs typeface="+mn-cs"/>
            </a:endParaRPr>
          </a:p>
          <a:p>
            <a:pPr marL="285750" indent="-285750">
              <a:lnSpc>
                <a:spcPct val="150000"/>
              </a:lnSpc>
              <a:buFont typeface="Wingdings" panose="05000000000000000000" pitchFamily="2" charset="2"/>
              <a:buChar char="Ø"/>
            </a:pPr>
            <a:r>
              <a:rPr lang="zh-TW" altLang="en-US" sz="1200" kern="1200" dirty="0">
                <a:solidFill>
                  <a:schemeClr val="tx1"/>
                </a:solidFill>
                <a:latin typeface="+mj-ea"/>
                <a:ea typeface="+mn-ea"/>
                <a:cs typeface="+mn-cs"/>
              </a:rPr>
              <a:t>享樂質量</a:t>
            </a:r>
            <a:r>
              <a:rPr lang="en-US" altLang="zh-TW" sz="1200" kern="1200" dirty="0">
                <a:solidFill>
                  <a:schemeClr val="tx1"/>
                </a:solidFill>
                <a:latin typeface="+mj-ea"/>
                <a:ea typeface="+mn-ea"/>
                <a:cs typeface="+mn-cs"/>
              </a:rPr>
              <a:t>(Hedonic)</a:t>
            </a:r>
            <a:r>
              <a:rPr lang="zh-TW" altLang="en-US" sz="1200" kern="1200" dirty="0">
                <a:solidFill>
                  <a:schemeClr val="tx1"/>
                </a:solidFill>
                <a:latin typeface="+mj-ea"/>
                <a:ea typeface="+mn-ea"/>
                <a:cs typeface="+mn-cs"/>
              </a:rPr>
              <a:t> </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 其中包含</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審美</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或</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創意</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等項目</a:t>
            </a:r>
            <a:endParaRPr lang="en-US" altLang="zh-TW" sz="1200" kern="1200" dirty="0">
              <a:solidFill>
                <a:schemeClr val="tx1"/>
              </a:solidFill>
              <a:latin typeface="+mj-ea"/>
              <a:ea typeface="+mn-ea"/>
              <a:cs typeface="+mn-cs"/>
            </a:endParaRPr>
          </a:p>
          <a:p>
            <a:pPr marL="285750" indent="-285750">
              <a:lnSpc>
                <a:spcPct val="150000"/>
              </a:lnSpc>
              <a:buFont typeface="Wingdings" panose="05000000000000000000" pitchFamily="2" charset="2"/>
              <a:buChar char="Ø"/>
            </a:pPr>
            <a:endParaRPr lang="en-US" altLang="zh-TW" sz="1200" kern="1200" dirty="0">
              <a:solidFill>
                <a:schemeClr val="tx1"/>
              </a:solidFill>
              <a:latin typeface="+mj-ea"/>
              <a:ea typeface="+mn-ea"/>
              <a:cs typeface="+mn-cs"/>
            </a:endParaRPr>
          </a:p>
          <a:p>
            <a:pPr marL="0" indent="0">
              <a:lnSpc>
                <a:spcPct val="150000"/>
              </a:lnSpc>
              <a:buFont typeface="Wingdings" panose="05000000000000000000" pitchFamily="2" charset="2"/>
              <a:buNone/>
            </a:pPr>
            <a:r>
              <a:rPr lang="zh-TW" altLang="en-US" sz="1200" kern="1200" dirty="0">
                <a:solidFill>
                  <a:schemeClr val="tx1"/>
                </a:solidFill>
                <a:latin typeface="+mj-ea"/>
                <a:ea typeface="+mn-ea"/>
                <a:cs typeface="+mn-cs"/>
              </a:rPr>
              <a:t>地板效應 </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 是指任務或測驗難度太大以致大多數被試不能執行任務或測驗分數都很低</a:t>
            </a:r>
          </a:p>
          <a:p>
            <a:endParaRPr lang="zh-TW" altLang="en-US" dirty="0"/>
          </a:p>
        </p:txBody>
      </p:sp>
      <p:sp>
        <p:nvSpPr>
          <p:cNvPr id="4" name="投影片編號版面配置區 3"/>
          <p:cNvSpPr>
            <a:spLocks noGrp="1"/>
          </p:cNvSpPr>
          <p:nvPr>
            <p:ph type="sldNum" sz="quarter" idx="5"/>
          </p:nvPr>
        </p:nvSpPr>
        <p:spPr/>
        <p:txBody>
          <a:bodyPr/>
          <a:lstStyle/>
          <a:p>
            <a:fld id="{A4EC51CF-1AD1-4814-BD88-3C25D18AE2DE}" type="slidenum">
              <a:rPr lang="zh-TW" altLang="en-US" smtClean="0"/>
              <a:t>18</a:t>
            </a:fld>
            <a:endParaRPr lang="zh-TW" altLang="en-US"/>
          </a:p>
        </p:txBody>
      </p:sp>
    </p:spTree>
    <p:extLst>
      <p:ext uri="{BB962C8B-B14F-4D97-AF65-F5344CB8AC3E}">
        <p14:creationId xmlns:p14="http://schemas.microsoft.com/office/powerpoint/2010/main" val="1906752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我們不建議在沒有特定原因的情況下為警告標誌設置動畫</a:t>
            </a:r>
          </a:p>
        </p:txBody>
      </p:sp>
      <p:sp>
        <p:nvSpPr>
          <p:cNvPr id="4" name="投影片編號版面配置區 3"/>
          <p:cNvSpPr>
            <a:spLocks noGrp="1"/>
          </p:cNvSpPr>
          <p:nvPr>
            <p:ph type="sldNum" sz="quarter" idx="5"/>
          </p:nvPr>
        </p:nvSpPr>
        <p:spPr/>
        <p:txBody>
          <a:bodyPr/>
          <a:lstStyle/>
          <a:p>
            <a:fld id="{A4EC51CF-1AD1-4814-BD88-3C25D18AE2DE}" type="slidenum">
              <a:rPr lang="zh-TW" altLang="en-US" smtClean="0"/>
              <a:t>19</a:t>
            </a:fld>
            <a:endParaRPr lang="zh-TW" altLang="en-US"/>
          </a:p>
        </p:txBody>
      </p:sp>
    </p:spTree>
    <p:extLst>
      <p:ext uri="{BB962C8B-B14F-4D97-AF65-F5344CB8AC3E}">
        <p14:creationId xmlns:p14="http://schemas.microsoft.com/office/powerpoint/2010/main" val="8143676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A4EC51CF-1AD1-4814-BD88-3C25D18AE2DE}" type="slidenum">
              <a:rPr lang="zh-TW" altLang="en-US" smtClean="0"/>
              <a:t>20</a:t>
            </a:fld>
            <a:endParaRPr lang="zh-TW" altLang="en-US"/>
          </a:p>
        </p:txBody>
      </p:sp>
    </p:spTree>
    <p:extLst>
      <p:ext uri="{BB962C8B-B14F-4D97-AF65-F5344CB8AC3E}">
        <p14:creationId xmlns:p14="http://schemas.microsoft.com/office/powerpoint/2010/main" val="2758541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dirty="0"/>
              <a:t>目前已經有大量的研究都是針對碰撞警告的</a:t>
            </a:r>
            <a:r>
              <a:rPr lang="en-US" altLang="zh-TW" sz="1200" dirty="0"/>
              <a:t>HMI</a:t>
            </a:r>
            <a:r>
              <a:rPr lang="zh-TW" altLang="en-US" sz="1200" dirty="0"/>
              <a:t>設計，不過都是這些研究幾乎都是駕駛員能夠直接看見危險的情況下發出警告。那在警告隱患的警告時，就會有潛在問題，例如警報的可信度或誤報率。不過目前還不清楚如何優化這類的警告。過去的研究是有指出，檢查了此類警告的形式和特徵的影響，該研究顯示高度具體的視覺警告具有優勢。</a:t>
            </a:r>
            <a:endParaRPr lang="en-US" altLang="zh-TW" sz="1200" dirty="0"/>
          </a:p>
          <a:p>
            <a:endParaRPr lang="en-US" altLang="zh-TW"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rgbClr val="C00000"/>
                </a:solidFill>
              </a:rPr>
              <a:t>本研究的目的是剖析不同設計方面的影響，並觀察它們對警告的有效性和駕駛員行為</a:t>
            </a:r>
            <a:endParaRPr lang="en-US" altLang="zh-TW" sz="1200" b="1" dirty="0">
              <a:solidFill>
                <a:srgbClr val="C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dirty="0"/>
          </a:p>
          <a:p>
            <a:r>
              <a:rPr lang="zh-TW" altLang="en-US" sz="1200" dirty="0"/>
              <a:t>其包含了事件對象及方向</a:t>
            </a:r>
            <a:endParaRPr lang="zh-TW" altLang="en-US" dirty="0"/>
          </a:p>
        </p:txBody>
      </p:sp>
      <p:sp>
        <p:nvSpPr>
          <p:cNvPr id="4" name="投影片編號版面配置區 3"/>
          <p:cNvSpPr>
            <a:spLocks noGrp="1"/>
          </p:cNvSpPr>
          <p:nvPr>
            <p:ph type="sldNum" sz="quarter" idx="5"/>
          </p:nvPr>
        </p:nvSpPr>
        <p:spPr/>
        <p:txBody>
          <a:bodyPr/>
          <a:lstStyle/>
          <a:p>
            <a:fld id="{A4EC51CF-1AD1-4814-BD88-3C25D18AE2DE}" type="slidenum">
              <a:rPr lang="zh-TW" altLang="en-US" smtClean="0"/>
              <a:t>2</a:t>
            </a:fld>
            <a:endParaRPr lang="zh-TW" altLang="en-US"/>
          </a:p>
        </p:txBody>
      </p:sp>
    </p:spTree>
    <p:extLst>
      <p:ext uri="{BB962C8B-B14F-4D97-AF65-F5344CB8AC3E}">
        <p14:creationId xmlns:p14="http://schemas.microsoft.com/office/powerpoint/2010/main" val="8884315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a:latin typeface="+mn-ea"/>
              </a:rPr>
              <a:t>文獻探討 </a:t>
            </a:r>
            <a:r>
              <a:rPr lang="zh-TW" altLang="en-US" sz="1200" b="1" dirty="0">
                <a:latin typeface="+mn-ea"/>
              </a:rPr>
              <a:t>技術和誤報</a:t>
            </a:r>
            <a:endParaRPr lang="en-US" altLang="zh-TW" sz="1200" dirty="0">
              <a:latin typeface="+mn-ea"/>
            </a:endParaRPr>
          </a:p>
          <a:p>
            <a:endParaRPr lang="en-US" altLang="zh-TW" sz="1200" dirty="0">
              <a:latin typeface="+mn-ea"/>
            </a:endParaRPr>
          </a:p>
          <a:p>
            <a:r>
              <a:rPr lang="zh-TW" altLang="en-US" sz="1200" dirty="0">
                <a:latin typeface="+mn-ea"/>
              </a:rPr>
              <a:t>視線障礙是道路交通事故起因的最相關因素之一，所以警告這類的訊息有助於提高安全。但是</a:t>
            </a:r>
            <a:r>
              <a:rPr lang="zh-TW" altLang="en-US" sz="1200" dirty="0"/>
              <a:t>車輛中引入額外警告可能會有誤報的情況，而誤報會導致</a:t>
            </a:r>
            <a:r>
              <a:rPr lang="zh-TW" altLang="en-US" sz="1200" dirty="0">
                <a:latin typeface="+mn-ea"/>
              </a:rPr>
              <a:t>駕駛員使用系統的意願降低，甚至會導致反應速度下降，然後如果太多次的誤報駕駛員可能就會傾向忽略或直接關閉警告。那誤報可分為</a:t>
            </a:r>
            <a:r>
              <a:rPr lang="en-US" altLang="zh-TW" sz="1200" dirty="0">
                <a:latin typeface="+mn-ea"/>
              </a:rPr>
              <a:t>“</a:t>
            </a:r>
            <a:r>
              <a:rPr lang="zh-TW" altLang="en-US" sz="1200" dirty="0">
                <a:latin typeface="+mn-ea"/>
              </a:rPr>
              <a:t>不必要的</a:t>
            </a:r>
            <a:r>
              <a:rPr lang="en-US" altLang="zh-TW" sz="1200" dirty="0">
                <a:latin typeface="+mn-ea"/>
              </a:rPr>
              <a:t>(</a:t>
            </a:r>
            <a:r>
              <a:rPr lang="zh-TW" altLang="en-US" sz="1200" dirty="0">
                <a:latin typeface="+mn-ea"/>
              </a:rPr>
              <a:t>用戶可以理解原因</a:t>
            </a:r>
            <a:r>
              <a:rPr lang="en-US" altLang="zh-TW" sz="1200" dirty="0">
                <a:latin typeface="+mn-ea"/>
              </a:rPr>
              <a:t>)”</a:t>
            </a:r>
            <a:r>
              <a:rPr lang="zh-TW" altLang="en-US" sz="1200" dirty="0">
                <a:latin typeface="+mn-ea"/>
              </a:rPr>
              <a:t>及</a:t>
            </a:r>
            <a:r>
              <a:rPr lang="en-US" altLang="zh-TW" sz="1200" dirty="0">
                <a:latin typeface="+mn-ea"/>
              </a:rPr>
              <a:t>“</a:t>
            </a:r>
            <a:r>
              <a:rPr lang="zh-TW" altLang="en-US" sz="1200" dirty="0">
                <a:latin typeface="+mn-ea"/>
              </a:rPr>
              <a:t>錯誤警告</a:t>
            </a:r>
            <a:r>
              <a:rPr lang="en-US" altLang="zh-TW" sz="1200" dirty="0">
                <a:latin typeface="+mn-ea"/>
              </a:rPr>
              <a:t>(</a:t>
            </a:r>
            <a:r>
              <a:rPr lang="zh-TW" altLang="en-US" sz="1200" dirty="0">
                <a:latin typeface="+mn-ea"/>
              </a:rPr>
              <a:t>用戶無法理解原因</a:t>
            </a:r>
            <a:r>
              <a:rPr lang="en-US" altLang="zh-TW" sz="1200" dirty="0">
                <a:latin typeface="+mn-ea"/>
              </a:rPr>
              <a:t>)”</a:t>
            </a:r>
            <a:r>
              <a:rPr lang="zh-TW" altLang="en-US" sz="1200" dirty="0">
                <a:latin typeface="+mn-ea"/>
              </a:rPr>
              <a:t>，不必要的警告可以支持信任，但錯誤警告會產生很多負面後果</a:t>
            </a:r>
            <a:endParaRPr lang="zh-TW" altLang="en-US" dirty="0"/>
          </a:p>
        </p:txBody>
      </p:sp>
      <p:sp>
        <p:nvSpPr>
          <p:cNvPr id="4" name="投影片編號版面配置區 3"/>
          <p:cNvSpPr>
            <a:spLocks noGrp="1"/>
          </p:cNvSpPr>
          <p:nvPr>
            <p:ph type="sldNum" sz="quarter" idx="5"/>
          </p:nvPr>
        </p:nvSpPr>
        <p:spPr/>
        <p:txBody>
          <a:bodyPr/>
          <a:lstStyle/>
          <a:p>
            <a:fld id="{A4EC51CF-1AD1-4814-BD88-3C25D18AE2DE}" type="slidenum">
              <a:rPr lang="zh-TW" altLang="en-US" smtClean="0"/>
              <a:t>3</a:t>
            </a:fld>
            <a:endParaRPr lang="zh-TW" altLang="en-US"/>
          </a:p>
        </p:txBody>
      </p:sp>
    </p:spTree>
    <p:extLst>
      <p:ext uri="{BB962C8B-B14F-4D97-AF65-F5344CB8AC3E}">
        <p14:creationId xmlns:p14="http://schemas.microsoft.com/office/powerpoint/2010/main" val="24749069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dirty="0">
                <a:latin typeface="+mn-ea"/>
              </a:rPr>
              <a:t>文獻探討 </a:t>
            </a:r>
            <a:r>
              <a:rPr lang="zh-TW" altLang="en-US" sz="1200" b="1" dirty="0">
                <a:latin typeface="+mn-ea"/>
              </a:rPr>
              <a:t>警告符號和特殊性</a:t>
            </a:r>
            <a:endParaRPr lang="en-US" altLang="zh-TW" sz="1200" b="1" dirty="0">
              <a:latin typeface="+mn-ea"/>
            </a:endParaRPr>
          </a:p>
          <a:p>
            <a:endParaRPr lang="en-US" altLang="zh-TW" sz="1200" dirty="0">
              <a:latin typeface="+mn-ea"/>
            </a:endParaRPr>
          </a:p>
          <a:p>
            <a:r>
              <a:rPr lang="zh-TW" altLang="en-US" sz="1200" dirty="0">
                <a:latin typeface="+mn-ea"/>
              </a:rPr>
              <a:t>隱患警告發出後，駕駛員唯一可用訊息就是交通環境和警告訊息本身。隱患警告可以由三個部分組成， </a:t>
            </a:r>
            <a:r>
              <a:rPr lang="en-US" altLang="zh-TW" sz="1200" dirty="0">
                <a:latin typeface="+mn-ea"/>
              </a:rPr>
              <a:t>(1)</a:t>
            </a:r>
            <a:r>
              <a:rPr lang="zh-TW" altLang="en-US" sz="1200" dirty="0">
                <a:latin typeface="+mn-ea"/>
              </a:rPr>
              <a:t>對隱患的特定特徵感知；</a:t>
            </a:r>
            <a:r>
              <a:rPr lang="en-US" altLang="zh-TW" sz="1200" dirty="0">
                <a:latin typeface="+mn-ea"/>
              </a:rPr>
              <a:t>(2)</a:t>
            </a:r>
            <a:r>
              <a:rPr lang="zh-TW" altLang="en-US" sz="1200" dirty="0">
                <a:latin typeface="+mn-ea"/>
              </a:rPr>
              <a:t>理解警告的原因；</a:t>
            </a:r>
            <a:r>
              <a:rPr lang="en-US" altLang="zh-TW" sz="1200" dirty="0">
                <a:latin typeface="+mn-ea"/>
              </a:rPr>
              <a:t>(3)(</a:t>
            </a:r>
            <a:r>
              <a:rPr lang="zh-TW" altLang="en-US" sz="1200" dirty="0">
                <a:latin typeface="+mn-ea"/>
              </a:rPr>
              <a:t>心理</a:t>
            </a:r>
            <a:r>
              <a:rPr lang="en-US" altLang="zh-TW" sz="1200" dirty="0">
                <a:latin typeface="+mn-ea"/>
              </a:rPr>
              <a:t>)</a:t>
            </a:r>
            <a:r>
              <a:rPr lang="zh-TW" altLang="en-US" sz="1200" dirty="0">
                <a:latin typeface="+mn-ea"/>
              </a:rPr>
              <a:t>隱患樣貌的投射。這樣可以更快的檢測危險、踩煞車的反應速度提升，以及理解真正的警報後緩解碰撞。不過額外的警告訊息需要駕駛員進行額外的認知處理。這與車輛警告指南相互矛盾，</a:t>
            </a:r>
            <a:r>
              <a:rPr lang="en-US" altLang="zh-TW" sz="1200" dirty="0">
                <a:latin typeface="+mn-ea"/>
              </a:rPr>
              <a:t>“</a:t>
            </a:r>
            <a:r>
              <a:rPr lang="zh-TW" altLang="en-US" sz="1200" dirty="0">
                <a:latin typeface="+mn-ea"/>
              </a:rPr>
              <a:t>不應要求駕駛員轉換、計算、或翻譯顯示的防撞警告訊息。所以</a:t>
            </a:r>
            <a:r>
              <a:rPr lang="en-US" altLang="zh-TW" sz="1200" dirty="0">
                <a:latin typeface="+mn-ea"/>
              </a:rPr>
              <a:t>P</a:t>
            </a:r>
            <a:r>
              <a:rPr lang="zh-TW" altLang="en-US" sz="1200" dirty="0">
                <a:latin typeface="+mn-ea"/>
              </a:rPr>
              <a:t>學者和</a:t>
            </a:r>
            <a:r>
              <a:rPr lang="en-US" altLang="zh-TW" sz="1200" dirty="0">
                <a:latin typeface="+mn-ea"/>
              </a:rPr>
              <a:t>N</a:t>
            </a:r>
            <a:r>
              <a:rPr lang="zh-TW" altLang="en-US" sz="1200" dirty="0">
                <a:latin typeface="+mn-ea"/>
              </a:rPr>
              <a:t>學者指出帶有特定圖標得視覺車輛警告的接受度比較高。</a:t>
            </a:r>
            <a:r>
              <a:rPr lang="en-US" altLang="zh-TW" sz="1200" dirty="0">
                <a:latin typeface="+mn-ea"/>
              </a:rPr>
              <a:t>N</a:t>
            </a:r>
            <a:r>
              <a:rPr lang="zh-TW" altLang="en-US" sz="1200" dirty="0">
                <a:latin typeface="+mn-ea"/>
              </a:rPr>
              <a:t>學者表明</a:t>
            </a:r>
            <a:r>
              <a:rPr lang="zh-TW" altLang="en-US" sz="1200" dirty="0"/>
              <a:t>空間視覺訊息對早期預警主觀評價是有好處的。</a:t>
            </a:r>
            <a:endParaRPr lang="zh-TW" altLang="en-US" dirty="0"/>
          </a:p>
        </p:txBody>
      </p:sp>
      <p:sp>
        <p:nvSpPr>
          <p:cNvPr id="4" name="投影片編號版面配置區 3"/>
          <p:cNvSpPr>
            <a:spLocks noGrp="1"/>
          </p:cNvSpPr>
          <p:nvPr>
            <p:ph type="sldNum" sz="quarter" idx="5"/>
          </p:nvPr>
        </p:nvSpPr>
        <p:spPr/>
        <p:txBody>
          <a:bodyPr/>
          <a:lstStyle/>
          <a:p>
            <a:fld id="{A4EC51CF-1AD1-4814-BD88-3C25D18AE2DE}" type="slidenum">
              <a:rPr lang="zh-TW" altLang="en-US" smtClean="0"/>
              <a:t>4</a:t>
            </a:fld>
            <a:endParaRPr lang="zh-TW" altLang="en-US"/>
          </a:p>
        </p:txBody>
      </p:sp>
    </p:spTree>
    <p:extLst>
      <p:ext uri="{BB962C8B-B14F-4D97-AF65-F5344CB8AC3E}">
        <p14:creationId xmlns:p14="http://schemas.microsoft.com/office/powerpoint/2010/main" val="1417617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文獻探討 </a:t>
            </a:r>
            <a:r>
              <a:rPr lang="zh-TW" altLang="en-US" b="1" dirty="0"/>
              <a:t>警告動畫和緊迫性</a:t>
            </a:r>
            <a:endParaRPr lang="en-US" altLang="zh-TW" b="1" dirty="0"/>
          </a:p>
          <a:p>
            <a:endParaRPr lang="en-US" altLang="zh-TW" dirty="0"/>
          </a:p>
          <a:p>
            <a:r>
              <a:rPr lang="zh-TW" altLang="en-US" sz="1200" dirty="0">
                <a:latin typeface="+mn-ea"/>
              </a:rPr>
              <a:t>大多數視覺警告是靜態的，但他們通常會隨時間變化，最常見的例子是閃光燈或顯示器。那訊號時間變化與相應警告的感知有關。</a:t>
            </a:r>
            <a:r>
              <a:rPr lang="en-US" altLang="zh-TW" sz="1200" dirty="0">
                <a:latin typeface="+mn-ea"/>
              </a:rPr>
              <a:t>W</a:t>
            </a:r>
            <a:r>
              <a:rPr lang="zh-TW" altLang="en-US" sz="1200" dirty="0">
                <a:latin typeface="+mn-ea"/>
              </a:rPr>
              <a:t>學者指出刺激的顯著性可以更快的檢測和更高的正確檢測率</a:t>
            </a:r>
            <a:r>
              <a:rPr lang="en-US" altLang="zh-TW" sz="1200" dirty="0">
                <a:latin typeface="+mn-ea"/>
              </a:rPr>
              <a:t> </a:t>
            </a:r>
            <a:r>
              <a:rPr lang="zh-TW" altLang="en-US" sz="1200" dirty="0">
                <a:latin typeface="+mn-ea"/>
              </a:rPr>
              <a:t>。</a:t>
            </a:r>
            <a:r>
              <a:rPr lang="en-US" altLang="zh-TW" sz="1200" dirty="0">
                <a:latin typeface="+mn-ea"/>
              </a:rPr>
              <a:t>B</a:t>
            </a:r>
            <a:r>
              <a:rPr lang="zh-TW" altLang="en-US" sz="1200" dirty="0">
                <a:latin typeface="+mn-ea"/>
              </a:rPr>
              <a:t>學者指出時間上的改變可以放大警告的緊迫性。那在動畫警告的部分，</a:t>
            </a:r>
            <a:r>
              <a:rPr lang="en-US" altLang="zh-TW" sz="1200" dirty="0">
                <a:latin typeface="+mn-ea"/>
              </a:rPr>
              <a:t>H</a:t>
            </a:r>
            <a:r>
              <a:rPr lang="zh-TW" altLang="en-US" sz="1200" dirty="0">
                <a:latin typeface="+mn-ea"/>
              </a:rPr>
              <a:t>學者指出與靜態警告相比，使用相對車輛的圖標閃爍有客觀和主觀優勢。</a:t>
            </a:r>
            <a:r>
              <a:rPr lang="en-US" altLang="zh-TW" sz="1200" dirty="0">
                <a:latin typeface="+mn-ea"/>
              </a:rPr>
              <a:t>C</a:t>
            </a:r>
            <a:r>
              <a:rPr lang="zh-TW" altLang="en-US" sz="1200" dirty="0">
                <a:latin typeface="+mn-ea"/>
              </a:rPr>
              <a:t>學者指出，帶有動畫元素警告，可以改進反應時間、檢測性、顯著性和抗干擾性，結果說明了本車與危險事件之間的空間關係。</a:t>
            </a:r>
            <a:endParaRPr lang="zh-TW" altLang="en-US" dirty="0"/>
          </a:p>
        </p:txBody>
      </p:sp>
      <p:sp>
        <p:nvSpPr>
          <p:cNvPr id="4" name="投影片編號版面配置區 3"/>
          <p:cNvSpPr>
            <a:spLocks noGrp="1"/>
          </p:cNvSpPr>
          <p:nvPr>
            <p:ph type="sldNum" sz="quarter" idx="5"/>
          </p:nvPr>
        </p:nvSpPr>
        <p:spPr/>
        <p:txBody>
          <a:bodyPr/>
          <a:lstStyle/>
          <a:p>
            <a:fld id="{A4EC51CF-1AD1-4814-BD88-3C25D18AE2DE}" type="slidenum">
              <a:rPr lang="zh-TW" altLang="en-US" smtClean="0"/>
              <a:t>5</a:t>
            </a:fld>
            <a:endParaRPr lang="zh-TW" altLang="en-US"/>
          </a:p>
        </p:txBody>
      </p:sp>
    </p:spTree>
    <p:extLst>
      <p:ext uri="{BB962C8B-B14F-4D97-AF65-F5344CB8AC3E}">
        <p14:creationId xmlns:p14="http://schemas.microsoft.com/office/powerpoint/2010/main" val="15358885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文獻探討 </a:t>
            </a:r>
            <a:r>
              <a:rPr lang="en-US" altLang="zh-TW" b="1" dirty="0"/>
              <a:t>AR</a:t>
            </a:r>
            <a:r>
              <a:rPr lang="zh-TW" altLang="en-US" b="1" dirty="0"/>
              <a:t>警告和空間參考</a:t>
            </a:r>
            <a:endParaRPr lang="en-US" altLang="zh-TW" b="1" dirty="0"/>
          </a:p>
          <a:p>
            <a:endParaRPr lang="en-US" altLang="zh-TW" dirty="0"/>
          </a:p>
          <a:p>
            <a:r>
              <a:rPr lang="en-US" altLang="zh-TW" dirty="0"/>
              <a:t>AR</a:t>
            </a:r>
            <a:r>
              <a:rPr lang="zh-TW" altLang="en-US" dirty="0"/>
              <a:t>可以將訊息結合到真實環境中，那過去的研究也指出空間符號可以減少碰撞和有更好的主觀評價。</a:t>
            </a:r>
            <a:r>
              <a:rPr lang="en-US" altLang="zh-TW" dirty="0"/>
              <a:t>S</a:t>
            </a:r>
            <a:r>
              <a:rPr lang="zh-TW" altLang="en-US" dirty="0"/>
              <a:t>學者和</a:t>
            </a:r>
            <a:r>
              <a:rPr lang="en-US" altLang="zh-TW" dirty="0"/>
              <a:t>R</a:t>
            </a:r>
            <a:r>
              <a:rPr lang="zh-TW" altLang="en-US" dirty="0"/>
              <a:t>學者發現</a:t>
            </a:r>
            <a:r>
              <a:rPr lang="en-US" altLang="zh-TW" dirty="0"/>
              <a:t>AR</a:t>
            </a:r>
            <a:r>
              <a:rPr lang="zh-TW" altLang="en-US" dirty="0"/>
              <a:t>可以改進危險檢測，且不會</a:t>
            </a:r>
            <a:r>
              <a:rPr lang="zh-TW" altLang="en-US" sz="1200" dirty="0">
                <a:latin typeface="+mn-ea"/>
              </a:rPr>
              <a:t>影響與前車的車距。那目前的研究中，許多關於</a:t>
            </a:r>
            <a:r>
              <a:rPr lang="en-US" altLang="zh-TW" sz="1200" dirty="0">
                <a:latin typeface="+mn-ea"/>
              </a:rPr>
              <a:t>AR</a:t>
            </a:r>
            <a:r>
              <a:rPr lang="zh-TW" altLang="en-US" sz="1200" dirty="0">
                <a:latin typeface="+mn-ea"/>
              </a:rPr>
              <a:t>警告的研究與實際相關性有限</a:t>
            </a:r>
            <a:r>
              <a:rPr lang="en-US" altLang="zh-TW" sz="1200" dirty="0">
                <a:latin typeface="+mn-ea"/>
              </a:rPr>
              <a:t> </a:t>
            </a:r>
            <a:r>
              <a:rPr lang="zh-TW" altLang="en-US" sz="1200" dirty="0">
                <a:latin typeface="+mn-ea"/>
              </a:rPr>
              <a:t>或沒有相關的指南，所以目前沒有研究系統的比較</a:t>
            </a:r>
            <a:r>
              <a:rPr lang="en-US" altLang="zh-TW" sz="1200" dirty="0">
                <a:latin typeface="+mn-ea"/>
              </a:rPr>
              <a:t>AR</a:t>
            </a:r>
            <a:r>
              <a:rPr lang="zh-TW" altLang="en-US" sz="1200" dirty="0">
                <a:latin typeface="+mn-ea"/>
              </a:rPr>
              <a:t>警告概念的不同呈現的效果以及真假警報的後果。</a:t>
            </a:r>
            <a:endParaRPr lang="zh-TW" altLang="en-US" dirty="0"/>
          </a:p>
        </p:txBody>
      </p:sp>
      <p:sp>
        <p:nvSpPr>
          <p:cNvPr id="4" name="投影片編號版面配置區 3"/>
          <p:cNvSpPr>
            <a:spLocks noGrp="1"/>
          </p:cNvSpPr>
          <p:nvPr>
            <p:ph type="sldNum" sz="quarter" idx="5"/>
          </p:nvPr>
        </p:nvSpPr>
        <p:spPr/>
        <p:txBody>
          <a:bodyPr/>
          <a:lstStyle/>
          <a:p>
            <a:fld id="{A4EC51CF-1AD1-4814-BD88-3C25D18AE2DE}" type="slidenum">
              <a:rPr lang="zh-TW" altLang="en-US" smtClean="0"/>
              <a:t>6</a:t>
            </a:fld>
            <a:endParaRPr lang="zh-TW" altLang="en-US"/>
          </a:p>
        </p:txBody>
      </p:sp>
    </p:spTree>
    <p:extLst>
      <p:ext uri="{BB962C8B-B14F-4D97-AF65-F5344CB8AC3E}">
        <p14:creationId xmlns:p14="http://schemas.microsoft.com/office/powerpoint/2010/main" val="27450193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285750" indent="-285750">
              <a:lnSpc>
                <a:spcPct val="150000"/>
              </a:lnSpc>
              <a:buFont typeface="Wingdings" panose="05000000000000000000" pitchFamily="2" charset="2"/>
              <a:buChar char="Ø"/>
            </a:pPr>
            <a:r>
              <a:rPr lang="zh-TW" altLang="en-US" sz="1200" dirty="0"/>
              <a:t>煞車的反應時間 </a:t>
            </a:r>
            <a:r>
              <a:rPr lang="en-US" altLang="zh-TW" sz="1200" dirty="0"/>
              <a:t>:</a:t>
            </a:r>
            <a:r>
              <a:rPr lang="zh-TW" altLang="en-US" sz="1200" dirty="0"/>
              <a:t> 從警告出現至踩下煞車踏板</a:t>
            </a:r>
            <a:r>
              <a:rPr lang="en-US" altLang="zh-TW" sz="1200" dirty="0"/>
              <a:t>(</a:t>
            </a:r>
            <a:r>
              <a:rPr lang="zh-TW" altLang="en-US" sz="1200" dirty="0"/>
              <a:t>壓力超過</a:t>
            </a:r>
            <a:r>
              <a:rPr lang="en-US" altLang="zh-TW" sz="1200" dirty="0"/>
              <a:t>2%)</a:t>
            </a:r>
            <a:r>
              <a:rPr lang="zh-TW" altLang="en-US" sz="1200" dirty="0"/>
              <a:t>之間的持續時間</a:t>
            </a:r>
            <a:endParaRPr lang="en-US" altLang="zh-TW" sz="1200" dirty="0"/>
          </a:p>
          <a:p>
            <a:pPr marL="285750" indent="-285750">
              <a:lnSpc>
                <a:spcPct val="150000"/>
              </a:lnSpc>
              <a:buFont typeface="Wingdings" panose="05000000000000000000" pitchFamily="2" charset="2"/>
              <a:buChar char="Ø"/>
            </a:pPr>
            <a:r>
              <a:rPr lang="zh-TW" altLang="en-US" sz="1200" dirty="0"/>
              <a:t>碰撞頻率 </a:t>
            </a:r>
            <a:r>
              <a:rPr lang="en-US" altLang="zh-TW" sz="1200" dirty="0"/>
              <a:t>:</a:t>
            </a:r>
            <a:r>
              <a:rPr lang="zh-TW" altLang="en-US" sz="1200" dirty="0"/>
              <a:t> 在必要警告場景中觀察到的頻率</a:t>
            </a:r>
          </a:p>
          <a:p>
            <a:endParaRPr lang="en-US" altLang="zh-TW" sz="1200" dirty="0"/>
          </a:p>
          <a:p>
            <a:pPr marL="285750" indent="-285750">
              <a:lnSpc>
                <a:spcPct val="150000"/>
              </a:lnSpc>
              <a:buFont typeface="Wingdings" panose="05000000000000000000" pitchFamily="2" charset="2"/>
              <a:buChar char="Ø"/>
            </a:pPr>
            <a:r>
              <a:rPr lang="zh-TW" altLang="en-US" sz="1200" kern="1200" dirty="0">
                <a:solidFill>
                  <a:schemeClr val="tx1"/>
                </a:solidFill>
                <a:latin typeface="+mj-ea"/>
                <a:ea typeface="+mn-ea"/>
                <a:cs typeface="+mn-cs"/>
              </a:rPr>
              <a:t>實用質量 </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 實現行為目標</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避免事故</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的有效性</a:t>
            </a:r>
            <a:endParaRPr lang="en-US" altLang="zh-TW" sz="1200" kern="1200" dirty="0">
              <a:solidFill>
                <a:schemeClr val="tx1"/>
              </a:solidFill>
              <a:latin typeface="+mj-ea"/>
              <a:ea typeface="+mn-ea"/>
              <a:cs typeface="+mn-cs"/>
            </a:endParaRPr>
          </a:p>
          <a:p>
            <a:pPr marL="285750" indent="-285750">
              <a:lnSpc>
                <a:spcPct val="150000"/>
              </a:lnSpc>
              <a:buFont typeface="Wingdings" panose="05000000000000000000" pitchFamily="2" charset="2"/>
              <a:buChar char="Ø"/>
            </a:pPr>
            <a:r>
              <a:rPr lang="zh-TW" altLang="en-US" sz="1200" kern="1200" dirty="0">
                <a:solidFill>
                  <a:schemeClr val="tx1"/>
                </a:solidFill>
                <a:latin typeface="+mj-ea"/>
                <a:ea typeface="+mn-ea"/>
                <a:cs typeface="+mn-cs"/>
              </a:rPr>
              <a:t>享樂質量 </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 其中包含</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審美</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或</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創意</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等項目</a:t>
            </a:r>
          </a:p>
          <a:p>
            <a:endParaRPr lang="en-US" altLang="zh-TW" dirty="0"/>
          </a:p>
          <a:p>
            <a:endParaRPr lang="en-US" altLang="zh-TW" dirty="0"/>
          </a:p>
          <a:p>
            <a:r>
              <a:rPr lang="zh-TW" altLang="en-US" dirty="0"/>
              <a:t>圖表 </a:t>
            </a:r>
            <a:r>
              <a:rPr lang="en-US" altLang="zh-TW" dirty="0"/>
              <a:t>:</a:t>
            </a:r>
            <a:r>
              <a:rPr lang="zh-TW" altLang="en-US" dirty="0"/>
              <a:t> </a:t>
            </a:r>
            <a:r>
              <a:rPr lang="en-US" altLang="zh-TW" dirty="0"/>
              <a:t>(1)</a:t>
            </a:r>
            <a:r>
              <a:rPr lang="zh-TW" altLang="en-US" dirty="0"/>
              <a:t>煞車的反應時間 </a:t>
            </a:r>
            <a:r>
              <a:rPr lang="en-US" altLang="zh-TW" dirty="0"/>
              <a:t>(2)</a:t>
            </a:r>
            <a:r>
              <a:rPr lang="zh-TW" altLang="en-US" dirty="0"/>
              <a:t> 碰撞比例的平均時間</a:t>
            </a:r>
          </a:p>
        </p:txBody>
      </p:sp>
      <p:sp>
        <p:nvSpPr>
          <p:cNvPr id="4" name="投影片編號版面配置區 3"/>
          <p:cNvSpPr>
            <a:spLocks noGrp="1"/>
          </p:cNvSpPr>
          <p:nvPr>
            <p:ph type="sldNum" sz="quarter" idx="5"/>
          </p:nvPr>
        </p:nvSpPr>
        <p:spPr/>
        <p:txBody>
          <a:bodyPr/>
          <a:lstStyle/>
          <a:p>
            <a:fld id="{A4EC51CF-1AD1-4814-BD88-3C25D18AE2DE}" type="slidenum">
              <a:rPr lang="zh-TW" altLang="en-US" smtClean="0"/>
              <a:t>14</a:t>
            </a:fld>
            <a:endParaRPr lang="zh-TW" altLang="en-US"/>
          </a:p>
        </p:txBody>
      </p:sp>
    </p:spTree>
    <p:extLst>
      <p:ext uri="{BB962C8B-B14F-4D97-AF65-F5344CB8AC3E}">
        <p14:creationId xmlns:p14="http://schemas.microsoft.com/office/powerpoint/2010/main" val="37831449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285750" indent="-285750">
              <a:lnSpc>
                <a:spcPct val="150000"/>
              </a:lnSpc>
              <a:buFont typeface="Wingdings" panose="05000000000000000000" pitchFamily="2" charset="2"/>
              <a:buChar char="Ø"/>
            </a:pPr>
            <a:r>
              <a:rPr lang="zh-TW" altLang="en-US" sz="1200" dirty="0"/>
              <a:t>煞車的反應時間 </a:t>
            </a:r>
            <a:r>
              <a:rPr lang="en-US" altLang="zh-TW" sz="1200" dirty="0"/>
              <a:t>:</a:t>
            </a:r>
            <a:r>
              <a:rPr lang="zh-TW" altLang="en-US" sz="1200" dirty="0"/>
              <a:t> 從警告出現至踩下煞車踏板</a:t>
            </a:r>
            <a:r>
              <a:rPr lang="en-US" altLang="zh-TW" sz="1200" dirty="0"/>
              <a:t>(</a:t>
            </a:r>
            <a:r>
              <a:rPr lang="zh-TW" altLang="en-US" sz="1200" dirty="0"/>
              <a:t>壓力超過</a:t>
            </a:r>
            <a:r>
              <a:rPr lang="en-US" altLang="zh-TW" sz="1200" dirty="0"/>
              <a:t>2%)</a:t>
            </a:r>
            <a:r>
              <a:rPr lang="zh-TW" altLang="en-US" sz="1200" dirty="0"/>
              <a:t>之間的持續時間</a:t>
            </a:r>
            <a:endParaRPr lang="en-US" altLang="zh-TW" sz="1200" dirty="0"/>
          </a:p>
          <a:p>
            <a:pPr marL="285750" indent="-285750">
              <a:lnSpc>
                <a:spcPct val="150000"/>
              </a:lnSpc>
              <a:buFont typeface="Wingdings" panose="05000000000000000000" pitchFamily="2" charset="2"/>
              <a:buChar char="Ø"/>
            </a:pPr>
            <a:r>
              <a:rPr lang="zh-TW" altLang="en-US" sz="1200" dirty="0"/>
              <a:t>碰撞頻率 </a:t>
            </a:r>
            <a:r>
              <a:rPr lang="en-US" altLang="zh-TW" sz="1200" dirty="0"/>
              <a:t>:</a:t>
            </a:r>
            <a:r>
              <a:rPr lang="zh-TW" altLang="en-US" sz="1200" dirty="0"/>
              <a:t> 在必要警告場景中觀察到的頻率</a:t>
            </a:r>
          </a:p>
          <a:p>
            <a:endParaRPr lang="en-US" altLang="zh-TW" sz="1200" dirty="0"/>
          </a:p>
          <a:p>
            <a:pPr marL="285750" indent="-285750">
              <a:lnSpc>
                <a:spcPct val="150000"/>
              </a:lnSpc>
              <a:buFont typeface="Wingdings" panose="05000000000000000000" pitchFamily="2" charset="2"/>
              <a:buChar char="Ø"/>
            </a:pPr>
            <a:r>
              <a:rPr lang="zh-TW" altLang="en-US" sz="1200" kern="1200" dirty="0">
                <a:solidFill>
                  <a:schemeClr val="tx1"/>
                </a:solidFill>
                <a:latin typeface="+mj-ea"/>
                <a:ea typeface="+mn-ea"/>
                <a:cs typeface="+mn-cs"/>
              </a:rPr>
              <a:t>實用質量 </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 實現行為目標</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避免事故</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的有效性</a:t>
            </a:r>
            <a:endParaRPr lang="en-US" altLang="zh-TW" sz="1200" kern="1200" dirty="0">
              <a:solidFill>
                <a:schemeClr val="tx1"/>
              </a:solidFill>
              <a:latin typeface="+mj-ea"/>
              <a:ea typeface="+mn-ea"/>
              <a:cs typeface="+mn-cs"/>
            </a:endParaRPr>
          </a:p>
          <a:p>
            <a:pPr marL="285750" indent="-285750">
              <a:lnSpc>
                <a:spcPct val="150000"/>
              </a:lnSpc>
              <a:buFont typeface="Wingdings" panose="05000000000000000000" pitchFamily="2" charset="2"/>
              <a:buChar char="Ø"/>
            </a:pPr>
            <a:r>
              <a:rPr lang="zh-TW" altLang="en-US" sz="1200" kern="1200" dirty="0">
                <a:solidFill>
                  <a:schemeClr val="tx1"/>
                </a:solidFill>
                <a:latin typeface="+mj-ea"/>
                <a:ea typeface="+mn-ea"/>
                <a:cs typeface="+mn-cs"/>
              </a:rPr>
              <a:t>享樂質量 </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 其中包含</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審美</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或</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創意</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等項目</a:t>
            </a:r>
          </a:p>
          <a:p>
            <a:endParaRPr lang="en-US" altLang="zh-TW" dirty="0"/>
          </a:p>
          <a:p>
            <a:endParaRPr lang="en-US" altLang="zh-TW" dirty="0"/>
          </a:p>
          <a:p>
            <a:r>
              <a:rPr lang="zh-TW" altLang="en-US" dirty="0"/>
              <a:t>圖表 </a:t>
            </a:r>
            <a:r>
              <a:rPr lang="en-US" altLang="zh-TW" dirty="0"/>
              <a:t>:</a:t>
            </a:r>
            <a:r>
              <a:rPr lang="zh-TW" altLang="en-US" dirty="0"/>
              <a:t> </a:t>
            </a:r>
            <a:r>
              <a:rPr lang="en-US" altLang="zh-TW" dirty="0"/>
              <a:t>(1)</a:t>
            </a:r>
            <a:r>
              <a:rPr lang="zh-TW" altLang="en-US" dirty="0"/>
              <a:t>煞車的反應時間 </a:t>
            </a:r>
            <a:r>
              <a:rPr lang="en-US" altLang="zh-TW" dirty="0"/>
              <a:t>(2)</a:t>
            </a:r>
            <a:r>
              <a:rPr lang="zh-TW" altLang="en-US" dirty="0"/>
              <a:t> 碰撞比例的平均時間</a:t>
            </a:r>
          </a:p>
        </p:txBody>
      </p:sp>
      <p:sp>
        <p:nvSpPr>
          <p:cNvPr id="4" name="投影片編號版面配置區 3"/>
          <p:cNvSpPr>
            <a:spLocks noGrp="1"/>
          </p:cNvSpPr>
          <p:nvPr>
            <p:ph type="sldNum" sz="quarter" idx="5"/>
          </p:nvPr>
        </p:nvSpPr>
        <p:spPr/>
        <p:txBody>
          <a:bodyPr/>
          <a:lstStyle/>
          <a:p>
            <a:fld id="{A4EC51CF-1AD1-4814-BD88-3C25D18AE2DE}" type="slidenum">
              <a:rPr lang="zh-TW" altLang="en-US" smtClean="0"/>
              <a:t>15</a:t>
            </a:fld>
            <a:endParaRPr lang="zh-TW" altLang="en-US"/>
          </a:p>
        </p:txBody>
      </p:sp>
    </p:spTree>
    <p:extLst>
      <p:ext uri="{BB962C8B-B14F-4D97-AF65-F5344CB8AC3E}">
        <p14:creationId xmlns:p14="http://schemas.microsoft.com/office/powerpoint/2010/main" val="2209510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285750" indent="-285750">
              <a:lnSpc>
                <a:spcPct val="150000"/>
              </a:lnSpc>
              <a:buFont typeface="Wingdings" panose="05000000000000000000" pitchFamily="2" charset="2"/>
              <a:buChar char="Ø"/>
            </a:pPr>
            <a:r>
              <a:rPr lang="zh-TW" altLang="en-US" sz="1200" dirty="0"/>
              <a:t>煞車的反應時間 </a:t>
            </a:r>
            <a:r>
              <a:rPr lang="en-US" altLang="zh-TW" sz="1200" dirty="0"/>
              <a:t>:</a:t>
            </a:r>
            <a:r>
              <a:rPr lang="zh-TW" altLang="en-US" sz="1200" dirty="0"/>
              <a:t> 從警告出現至踩下煞車踏板</a:t>
            </a:r>
            <a:r>
              <a:rPr lang="en-US" altLang="zh-TW" sz="1200" dirty="0"/>
              <a:t>(</a:t>
            </a:r>
            <a:r>
              <a:rPr lang="zh-TW" altLang="en-US" sz="1200" dirty="0"/>
              <a:t>壓力超過</a:t>
            </a:r>
            <a:r>
              <a:rPr lang="en-US" altLang="zh-TW" sz="1200" dirty="0"/>
              <a:t>2%)</a:t>
            </a:r>
            <a:r>
              <a:rPr lang="zh-TW" altLang="en-US" sz="1200" dirty="0"/>
              <a:t>之間的持續時間</a:t>
            </a:r>
            <a:endParaRPr lang="en-US" altLang="zh-TW" sz="1200" dirty="0"/>
          </a:p>
          <a:p>
            <a:pPr marL="285750" indent="-285750">
              <a:lnSpc>
                <a:spcPct val="150000"/>
              </a:lnSpc>
              <a:buFont typeface="Wingdings" panose="05000000000000000000" pitchFamily="2" charset="2"/>
              <a:buChar char="Ø"/>
            </a:pPr>
            <a:r>
              <a:rPr lang="zh-TW" altLang="en-US" sz="1200" dirty="0"/>
              <a:t>碰撞頻率 </a:t>
            </a:r>
            <a:r>
              <a:rPr lang="en-US" altLang="zh-TW" sz="1200" dirty="0"/>
              <a:t>:</a:t>
            </a:r>
            <a:r>
              <a:rPr lang="zh-TW" altLang="en-US" sz="1200" dirty="0"/>
              <a:t> 在必要警告場景中觀察到的頻率</a:t>
            </a:r>
          </a:p>
          <a:p>
            <a:endParaRPr lang="en-US" altLang="zh-TW" sz="1200" dirty="0"/>
          </a:p>
          <a:p>
            <a:pPr marL="285750" indent="-285750">
              <a:lnSpc>
                <a:spcPct val="150000"/>
              </a:lnSpc>
              <a:buFont typeface="Wingdings" panose="05000000000000000000" pitchFamily="2" charset="2"/>
              <a:buChar char="Ø"/>
            </a:pPr>
            <a:r>
              <a:rPr lang="zh-TW" altLang="en-US" sz="1200" kern="1200" dirty="0">
                <a:solidFill>
                  <a:schemeClr val="tx1"/>
                </a:solidFill>
                <a:latin typeface="+mj-ea"/>
                <a:ea typeface="+mn-ea"/>
                <a:cs typeface="+mn-cs"/>
              </a:rPr>
              <a:t>實用質量</a:t>
            </a:r>
            <a:r>
              <a:rPr lang="en-US" altLang="zh-TW" sz="1200" kern="1200" dirty="0">
                <a:solidFill>
                  <a:schemeClr val="tx1"/>
                </a:solidFill>
                <a:latin typeface="+mj-ea"/>
                <a:ea typeface="+mn-ea"/>
                <a:cs typeface="+mn-cs"/>
              </a:rPr>
              <a:t>(Pragmatic)</a:t>
            </a:r>
            <a:r>
              <a:rPr lang="zh-TW" altLang="en-US" sz="1200" kern="1200" dirty="0">
                <a:solidFill>
                  <a:schemeClr val="tx1"/>
                </a:solidFill>
                <a:latin typeface="+mj-ea"/>
                <a:ea typeface="+mn-ea"/>
                <a:cs typeface="+mn-cs"/>
              </a:rPr>
              <a:t> </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 實現行為目標</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避免事故</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的有效性</a:t>
            </a:r>
            <a:endParaRPr lang="en-US" altLang="zh-TW" sz="1200" kern="1200" dirty="0">
              <a:solidFill>
                <a:schemeClr val="tx1"/>
              </a:solidFill>
              <a:latin typeface="+mj-ea"/>
              <a:ea typeface="+mn-ea"/>
              <a:cs typeface="+mn-cs"/>
            </a:endParaRPr>
          </a:p>
          <a:p>
            <a:pPr marL="285750" indent="-285750">
              <a:lnSpc>
                <a:spcPct val="150000"/>
              </a:lnSpc>
              <a:buFont typeface="Wingdings" panose="05000000000000000000" pitchFamily="2" charset="2"/>
              <a:buChar char="Ø"/>
            </a:pPr>
            <a:r>
              <a:rPr lang="zh-TW" altLang="en-US" sz="1200" kern="1200" dirty="0">
                <a:solidFill>
                  <a:schemeClr val="tx1"/>
                </a:solidFill>
                <a:latin typeface="+mj-ea"/>
                <a:ea typeface="+mn-ea"/>
                <a:cs typeface="+mn-cs"/>
              </a:rPr>
              <a:t>享樂質量</a:t>
            </a:r>
            <a:r>
              <a:rPr lang="en-US" altLang="zh-TW" sz="1200" kern="1200" dirty="0">
                <a:solidFill>
                  <a:schemeClr val="tx1"/>
                </a:solidFill>
                <a:latin typeface="+mj-ea"/>
                <a:ea typeface="+mn-ea"/>
                <a:cs typeface="+mn-cs"/>
              </a:rPr>
              <a:t>(Hedonic)</a:t>
            </a:r>
            <a:r>
              <a:rPr lang="zh-TW" altLang="en-US" sz="1200" kern="1200" dirty="0">
                <a:solidFill>
                  <a:schemeClr val="tx1"/>
                </a:solidFill>
                <a:latin typeface="+mj-ea"/>
                <a:ea typeface="+mn-ea"/>
                <a:cs typeface="+mn-cs"/>
              </a:rPr>
              <a:t> </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 其中包含</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審美</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或</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創意</a:t>
            </a:r>
            <a:r>
              <a:rPr lang="en-US" altLang="zh-TW" sz="1200" kern="1200" dirty="0">
                <a:solidFill>
                  <a:schemeClr val="tx1"/>
                </a:solidFill>
                <a:latin typeface="+mj-ea"/>
                <a:ea typeface="+mn-ea"/>
                <a:cs typeface="+mn-cs"/>
              </a:rPr>
              <a:t>”</a:t>
            </a:r>
            <a:r>
              <a:rPr lang="zh-TW" altLang="en-US" sz="1200" kern="1200" dirty="0">
                <a:solidFill>
                  <a:schemeClr val="tx1"/>
                </a:solidFill>
                <a:latin typeface="+mj-ea"/>
                <a:ea typeface="+mn-ea"/>
                <a:cs typeface="+mn-cs"/>
              </a:rPr>
              <a:t>等項目</a:t>
            </a:r>
          </a:p>
          <a:p>
            <a:endParaRPr lang="en-US" altLang="zh-TW" dirty="0"/>
          </a:p>
          <a:p>
            <a:endParaRPr lang="en-US" altLang="zh-TW" dirty="0"/>
          </a:p>
          <a:p>
            <a:r>
              <a:rPr lang="zh-TW" altLang="en-US" dirty="0"/>
              <a:t>圖表 </a:t>
            </a:r>
            <a:r>
              <a:rPr lang="en-US" altLang="zh-TW" dirty="0"/>
              <a:t>:</a:t>
            </a:r>
            <a:r>
              <a:rPr lang="zh-TW" altLang="en-US" dirty="0"/>
              <a:t> </a:t>
            </a:r>
            <a:r>
              <a:rPr lang="en-US" altLang="zh-TW" dirty="0"/>
              <a:t>(1)</a:t>
            </a:r>
            <a:r>
              <a:rPr lang="zh-TW" altLang="en-US" dirty="0"/>
              <a:t>煞車的反應時間 </a:t>
            </a:r>
            <a:r>
              <a:rPr lang="en-US" altLang="zh-TW" dirty="0"/>
              <a:t>(2)</a:t>
            </a:r>
            <a:r>
              <a:rPr lang="zh-TW" altLang="en-US" dirty="0"/>
              <a:t> 碰撞比例的平均時間</a:t>
            </a:r>
          </a:p>
        </p:txBody>
      </p:sp>
      <p:sp>
        <p:nvSpPr>
          <p:cNvPr id="4" name="投影片編號版面配置區 3"/>
          <p:cNvSpPr>
            <a:spLocks noGrp="1"/>
          </p:cNvSpPr>
          <p:nvPr>
            <p:ph type="sldNum" sz="quarter" idx="5"/>
          </p:nvPr>
        </p:nvSpPr>
        <p:spPr/>
        <p:txBody>
          <a:bodyPr/>
          <a:lstStyle/>
          <a:p>
            <a:fld id="{A4EC51CF-1AD1-4814-BD88-3C25D18AE2DE}" type="slidenum">
              <a:rPr lang="zh-TW" altLang="en-US" smtClean="0"/>
              <a:t>16</a:t>
            </a:fld>
            <a:endParaRPr lang="zh-TW" altLang="en-US"/>
          </a:p>
        </p:txBody>
      </p:sp>
    </p:spTree>
    <p:extLst>
      <p:ext uri="{BB962C8B-B14F-4D97-AF65-F5344CB8AC3E}">
        <p14:creationId xmlns:p14="http://schemas.microsoft.com/office/powerpoint/2010/main" val="1935651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標題投影片">
    <p:spTree>
      <p:nvGrpSpPr>
        <p:cNvPr id="1" name=""/>
        <p:cNvGrpSpPr/>
        <p:nvPr/>
      </p:nvGrpSpPr>
      <p:grpSpPr>
        <a:xfrm>
          <a:off x="0" y="0"/>
          <a:ext cx="0" cy="0"/>
          <a:chOff x="0" y="0"/>
          <a:chExt cx="0" cy="0"/>
        </a:xfrm>
      </p:grpSpPr>
      <p:sp>
        <p:nvSpPr>
          <p:cNvPr id="4" name="日期版面配置區 3">
            <a:extLst>
              <a:ext uri="{FF2B5EF4-FFF2-40B4-BE49-F238E27FC236}">
                <a16:creationId xmlns:a16="http://schemas.microsoft.com/office/drawing/2014/main" id="{8FB36DAA-5C03-40D7-8B74-C4222633122C}"/>
              </a:ext>
            </a:extLst>
          </p:cNvPr>
          <p:cNvSpPr>
            <a:spLocks noGrp="1"/>
          </p:cNvSpPr>
          <p:nvPr>
            <p:ph type="dt" sz="half" idx="10"/>
          </p:nvPr>
        </p:nvSpPr>
        <p:spPr/>
        <p:txBody>
          <a:bodyPr/>
          <a:lstStyle/>
          <a:p>
            <a:fld id="{3207F25E-B326-48AE-804B-5B38617CED99}" type="datetimeFigureOut">
              <a:rPr lang="zh-TW" altLang="en-US" smtClean="0"/>
              <a:t>2023/3/30</a:t>
            </a:fld>
            <a:endParaRPr lang="zh-TW" altLang="en-US"/>
          </a:p>
        </p:txBody>
      </p:sp>
      <p:sp>
        <p:nvSpPr>
          <p:cNvPr id="5" name="頁尾版面配置區 4">
            <a:extLst>
              <a:ext uri="{FF2B5EF4-FFF2-40B4-BE49-F238E27FC236}">
                <a16:creationId xmlns:a16="http://schemas.microsoft.com/office/drawing/2014/main" id="{84A8A1C1-1807-4652-9F41-2E00515FF99A}"/>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88454D51-B109-404C-837E-1D7ED6CE3DBB}"/>
              </a:ext>
            </a:extLst>
          </p:cNvPr>
          <p:cNvSpPr>
            <a:spLocks noGrp="1"/>
          </p:cNvSpPr>
          <p:nvPr>
            <p:ph type="sldNum" sz="quarter" idx="12"/>
          </p:nvPr>
        </p:nvSpPr>
        <p:spPr/>
        <p:txBody>
          <a:bodyPr/>
          <a:lstStyle/>
          <a:p>
            <a:fld id="{7E5C155F-BB69-4196-9B24-BDCF2AEF1471}" type="slidenum">
              <a:rPr lang="zh-TW" altLang="en-US" smtClean="0"/>
              <a:t>‹#›</a:t>
            </a:fld>
            <a:endParaRPr lang="zh-TW" altLang="en-US"/>
          </a:p>
        </p:txBody>
      </p:sp>
    </p:spTree>
    <p:extLst>
      <p:ext uri="{BB962C8B-B14F-4D97-AF65-F5344CB8AC3E}">
        <p14:creationId xmlns:p14="http://schemas.microsoft.com/office/powerpoint/2010/main" val="2727267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4952295-8134-4CEF-9E70-A0779F16B3F5}"/>
              </a:ext>
            </a:extLst>
          </p:cNvPr>
          <p:cNvSpPr>
            <a:spLocks noGrp="1"/>
          </p:cNvSpPr>
          <p:nvPr>
            <p:ph type="title"/>
          </p:nvPr>
        </p:nvSpPr>
        <p:spPr>
          <a:xfrm>
            <a:off x="838200" y="365125"/>
            <a:ext cx="10515600" cy="1325563"/>
          </a:xfrm>
          <a:prstGeom prst="rect">
            <a:avLst/>
          </a:prstGeom>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84C0AFEF-3C51-4AE6-95B8-BAA242B0D08D}"/>
              </a:ext>
            </a:extLst>
          </p:cNvPr>
          <p:cNvSpPr>
            <a:spLocks noGrp="1"/>
          </p:cNvSpPr>
          <p:nvPr>
            <p:ph type="body" orient="vert" idx="1"/>
          </p:nvPr>
        </p:nvSpPr>
        <p:spPr>
          <a:xfrm>
            <a:off x="838200" y="1825625"/>
            <a:ext cx="10515600" cy="4351338"/>
          </a:xfrm>
          <a:prstGeom prst="rect">
            <a:avLst/>
          </a:prstGeo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CE21F2C0-FBA0-4088-A06D-11306D2A0424}"/>
              </a:ext>
            </a:extLst>
          </p:cNvPr>
          <p:cNvSpPr>
            <a:spLocks noGrp="1"/>
          </p:cNvSpPr>
          <p:nvPr>
            <p:ph type="dt" sz="half" idx="10"/>
          </p:nvPr>
        </p:nvSpPr>
        <p:spPr/>
        <p:txBody>
          <a:bodyPr/>
          <a:lstStyle/>
          <a:p>
            <a:fld id="{3207F25E-B326-48AE-804B-5B38617CED99}" type="datetimeFigureOut">
              <a:rPr lang="zh-TW" altLang="en-US" smtClean="0"/>
              <a:t>2023/3/30</a:t>
            </a:fld>
            <a:endParaRPr lang="zh-TW" altLang="en-US"/>
          </a:p>
        </p:txBody>
      </p:sp>
      <p:sp>
        <p:nvSpPr>
          <p:cNvPr id="5" name="頁尾版面配置區 4">
            <a:extLst>
              <a:ext uri="{FF2B5EF4-FFF2-40B4-BE49-F238E27FC236}">
                <a16:creationId xmlns:a16="http://schemas.microsoft.com/office/drawing/2014/main" id="{66514F89-E4CD-48BD-8E3A-BDE5B3E634F2}"/>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6FBF1D23-0DA3-453E-8803-A4E649636FC6}"/>
              </a:ext>
            </a:extLst>
          </p:cNvPr>
          <p:cNvSpPr>
            <a:spLocks noGrp="1"/>
          </p:cNvSpPr>
          <p:nvPr>
            <p:ph type="sldNum" sz="quarter" idx="12"/>
          </p:nvPr>
        </p:nvSpPr>
        <p:spPr/>
        <p:txBody>
          <a:bodyPr/>
          <a:lstStyle/>
          <a:p>
            <a:fld id="{7E5C155F-BB69-4196-9B24-BDCF2AEF1471}" type="slidenum">
              <a:rPr lang="zh-TW" altLang="en-US" smtClean="0"/>
              <a:t>‹#›</a:t>
            </a:fld>
            <a:endParaRPr lang="zh-TW" altLang="en-US"/>
          </a:p>
        </p:txBody>
      </p:sp>
    </p:spTree>
    <p:extLst>
      <p:ext uri="{BB962C8B-B14F-4D97-AF65-F5344CB8AC3E}">
        <p14:creationId xmlns:p14="http://schemas.microsoft.com/office/powerpoint/2010/main" val="1137459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0D83E9C5-0820-42F8-867B-F12FE4BB1D53}"/>
              </a:ext>
            </a:extLst>
          </p:cNvPr>
          <p:cNvSpPr>
            <a:spLocks noGrp="1"/>
          </p:cNvSpPr>
          <p:nvPr>
            <p:ph type="title" orient="vert"/>
          </p:nvPr>
        </p:nvSpPr>
        <p:spPr>
          <a:xfrm>
            <a:off x="8724900" y="365125"/>
            <a:ext cx="2628900" cy="5811838"/>
          </a:xfrm>
          <a:prstGeom prst="rect">
            <a:avLst/>
          </a:prstGeo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AA67DE05-A4F2-402B-A233-007B9E834DE9}"/>
              </a:ext>
            </a:extLst>
          </p:cNvPr>
          <p:cNvSpPr>
            <a:spLocks noGrp="1"/>
          </p:cNvSpPr>
          <p:nvPr>
            <p:ph type="body" orient="vert" idx="1"/>
          </p:nvPr>
        </p:nvSpPr>
        <p:spPr>
          <a:xfrm>
            <a:off x="838200" y="365125"/>
            <a:ext cx="7734300" cy="5811838"/>
          </a:xfrm>
          <a:prstGeom prst="rect">
            <a:avLst/>
          </a:prstGeo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7921603C-2115-44B4-8BBF-E9175ECE7B75}"/>
              </a:ext>
            </a:extLst>
          </p:cNvPr>
          <p:cNvSpPr>
            <a:spLocks noGrp="1"/>
          </p:cNvSpPr>
          <p:nvPr>
            <p:ph type="dt" sz="half" idx="10"/>
          </p:nvPr>
        </p:nvSpPr>
        <p:spPr/>
        <p:txBody>
          <a:bodyPr/>
          <a:lstStyle/>
          <a:p>
            <a:fld id="{3207F25E-B326-48AE-804B-5B38617CED99}" type="datetimeFigureOut">
              <a:rPr lang="zh-TW" altLang="en-US" smtClean="0"/>
              <a:t>2023/3/30</a:t>
            </a:fld>
            <a:endParaRPr lang="zh-TW" altLang="en-US"/>
          </a:p>
        </p:txBody>
      </p:sp>
      <p:sp>
        <p:nvSpPr>
          <p:cNvPr id="5" name="頁尾版面配置區 4">
            <a:extLst>
              <a:ext uri="{FF2B5EF4-FFF2-40B4-BE49-F238E27FC236}">
                <a16:creationId xmlns:a16="http://schemas.microsoft.com/office/drawing/2014/main" id="{C5DF36C7-36D7-41FF-9668-EEA5B8421A6E}"/>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A2CF3ADD-6E7E-4F95-BF3B-0D82CE847F46}"/>
              </a:ext>
            </a:extLst>
          </p:cNvPr>
          <p:cNvSpPr>
            <a:spLocks noGrp="1"/>
          </p:cNvSpPr>
          <p:nvPr>
            <p:ph type="sldNum" sz="quarter" idx="12"/>
          </p:nvPr>
        </p:nvSpPr>
        <p:spPr/>
        <p:txBody>
          <a:bodyPr/>
          <a:lstStyle/>
          <a:p>
            <a:fld id="{7E5C155F-BB69-4196-9B24-BDCF2AEF1471}" type="slidenum">
              <a:rPr lang="zh-TW" altLang="en-US" smtClean="0"/>
              <a:t>‹#›</a:t>
            </a:fld>
            <a:endParaRPr lang="zh-TW" altLang="en-US"/>
          </a:p>
        </p:txBody>
      </p:sp>
    </p:spTree>
    <p:extLst>
      <p:ext uri="{BB962C8B-B14F-4D97-AF65-F5344CB8AC3E}">
        <p14:creationId xmlns:p14="http://schemas.microsoft.com/office/powerpoint/2010/main" val="4084128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及內容">
    <p:spTree>
      <p:nvGrpSpPr>
        <p:cNvPr id="1" name=""/>
        <p:cNvGrpSpPr/>
        <p:nvPr/>
      </p:nvGrpSpPr>
      <p:grpSpPr>
        <a:xfrm>
          <a:off x="0" y="0"/>
          <a:ext cx="0" cy="0"/>
          <a:chOff x="0" y="0"/>
          <a:chExt cx="0" cy="0"/>
        </a:xfrm>
      </p:grpSpPr>
      <p:sp>
        <p:nvSpPr>
          <p:cNvPr id="4" name="日期版面配置區 3">
            <a:extLst>
              <a:ext uri="{FF2B5EF4-FFF2-40B4-BE49-F238E27FC236}">
                <a16:creationId xmlns:a16="http://schemas.microsoft.com/office/drawing/2014/main" id="{4507879F-7F33-46C4-B1CE-F5CCB6BD0D4B}"/>
              </a:ext>
            </a:extLst>
          </p:cNvPr>
          <p:cNvSpPr>
            <a:spLocks noGrp="1"/>
          </p:cNvSpPr>
          <p:nvPr>
            <p:ph type="dt" sz="half" idx="10"/>
          </p:nvPr>
        </p:nvSpPr>
        <p:spPr/>
        <p:txBody>
          <a:bodyPr/>
          <a:lstStyle/>
          <a:p>
            <a:fld id="{3207F25E-B326-48AE-804B-5B38617CED99}" type="datetimeFigureOut">
              <a:rPr lang="zh-TW" altLang="en-US" smtClean="0"/>
              <a:t>2023/3/30</a:t>
            </a:fld>
            <a:endParaRPr lang="zh-TW" altLang="en-US"/>
          </a:p>
        </p:txBody>
      </p:sp>
      <p:sp>
        <p:nvSpPr>
          <p:cNvPr id="5" name="頁尾版面配置區 4">
            <a:extLst>
              <a:ext uri="{FF2B5EF4-FFF2-40B4-BE49-F238E27FC236}">
                <a16:creationId xmlns:a16="http://schemas.microsoft.com/office/drawing/2014/main" id="{76723384-82B8-4C6B-A014-572A9A01513D}"/>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B265F248-6CDF-4948-99FC-FBA1BA74E26D}"/>
              </a:ext>
            </a:extLst>
          </p:cNvPr>
          <p:cNvSpPr>
            <a:spLocks noGrp="1"/>
          </p:cNvSpPr>
          <p:nvPr>
            <p:ph type="sldNum" sz="quarter" idx="12"/>
          </p:nvPr>
        </p:nvSpPr>
        <p:spPr/>
        <p:txBody>
          <a:bodyPr/>
          <a:lstStyle/>
          <a:p>
            <a:fld id="{7E5C155F-BB69-4196-9B24-BDCF2AEF1471}" type="slidenum">
              <a:rPr lang="zh-TW" altLang="en-US" smtClean="0"/>
              <a:t>‹#›</a:t>
            </a:fld>
            <a:endParaRPr lang="zh-TW" altLang="en-US"/>
          </a:p>
        </p:txBody>
      </p:sp>
    </p:spTree>
    <p:extLst>
      <p:ext uri="{BB962C8B-B14F-4D97-AF65-F5344CB8AC3E}">
        <p14:creationId xmlns:p14="http://schemas.microsoft.com/office/powerpoint/2010/main" val="2752213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3809430-7B84-400C-A29C-57E1FAFBCFC8}"/>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7748A2A0-799C-4411-80D0-7223C5550E98}"/>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a:extLst>
              <a:ext uri="{FF2B5EF4-FFF2-40B4-BE49-F238E27FC236}">
                <a16:creationId xmlns:a16="http://schemas.microsoft.com/office/drawing/2014/main" id="{B4C819A6-0A8C-4DE0-84F6-3C24FA57806A}"/>
              </a:ext>
            </a:extLst>
          </p:cNvPr>
          <p:cNvSpPr>
            <a:spLocks noGrp="1"/>
          </p:cNvSpPr>
          <p:nvPr>
            <p:ph type="dt" sz="half" idx="10"/>
          </p:nvPr>
        </p:nvSpPr>
        <p:spPr/>
        <p:txBody>
          <a:bodyPr/>
          <a:lstStyle/>
          <a:p>
            <a:fld id="{3207F25E-B326-48AE-804B-5B38617CED99}" type="datetimeFigureOut">
              <a:rPr lang="zh-TW" altLang="en-US" smtClean="0"/>
              <a:t>2023/3/30</a:t>
            </a:fld>
            <a:endParaRPr lang="zh-TW" altLang="en-US"/>
          </a:p>
        </p:txBody>
      </p:sp>
      <p:sp>
        <p:nvSpPr>
          <p:cNvPr id="5" name="頁尾版面配置區 4">
            <a:extLst>
              <a:ext uri="{FF2B5EF4-FFF2-40B4-BE49-F238E27FC236}">
                <a16:creationId xmlns:a16="http://schemas.microsoft.com/office/drawing/2014/main" id="{1C0CAADC-A31C-41D2-ACAF-17BEDB60BF5B}"/>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887082D5-3701-417C-A630-AF92ECD640EC}"/>
              </a:ext>
            </a:extLst>
          </p:cNvPr>
          <p:cNvSpPr>
            <a:spLocks noGrp="1"/>
          </p:cNvSpPr>
          <p:nvPr>
            <p:ph type="sldNum" sz="quarter" idx="12"/>
          </p:nvPr>
        </p:nvSpPr>
        <p:spPr/>
        <p:txBody>
          <a:bodyPr/>
          <a:lstStyle/>
          <a:p>
            <a:fld id="{7E5C155F-BB69-4196-9B24-BDCF2AEF1471}" type="slidenum">
              <a:rPr lang="zh-TW" altLang="en-US" smtClean="0"/>
              <a:t>‹#›</a:t>
            </a:fld>
            <a:endParaRPr lang="zh-TW" altLang="en-US"/>
          </a:p>
        </p:txBody>
      </p:sp>
    </p:spTree>
    <p:extLst>
      <p:ext uri="{BB962C8B-B14F-4D97-AF65-F5344CB8AC3E}">
        <p14:creationId xmlns:p14="http://schemas.microsoft.com/office/powerpoint/2010/main" val="400687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5EC2DDB-99D7-400D-86B8-F61C36D81BD8}"/>
              </a:ext>
            </a:extLst>
          </p:cNvPr>
          <p:cNvSpPr>
            <a:spLocks noGrp="1"/>
          </p:cNvSpPr>
          <p:nvPr>
            <p:ph type="title"/>
          </p:nvPr>
        </p:nvSpPr>
        <p:spPr>
          <a:xfrm>
            <a:off x="838200" y="365125"/>
            <a:ext cx="10515600" cy="1325563"/>
          </a:xfrm>
          <a:prstGeom prst="rect">
            <a:avLst/>
          </a:prstGeom>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BE0E174D-46F5-4A42-B5E6-339038C9D400}"/>
              </a:ext>
            </a:extLst>
          </p:cNvPr>
          <p:cNvSpPr>
            <a:spLocks noGrp="1"/>
          </p:cNvSpPr>
          <p:nvPr>
            <p:ph sz="half" idx="1"/>
          </p:nvPr>
        </p:nvSpPr>
        <p:spPr>
          <a:xfrm>
            <a:off x="838200" y="1825625"/>
            <a:ext cx="5181600" cy="4351338"/>
          </a:xfrm>
          <a:prstGeom prst="rect">
            <a:avLst/>
          </a:prstGeo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4C682DEC-D3BE-4A27-911B-FAA49194B74A}"/>
              </a:ext>
            </a:extLst>
          </p:cNvPr>
          <p:cNvSpPr>
            <a:spLocks noGrp="1"/>
          </p:cNvSpPr>
          <p:nvPr>
            <p:ph sz="half" idx="2"/>
          </p:nvPr>
        </p:nvSpPr>
        <p:spPr>
          <a:xfrm>
            <a:off x="6172200" y="1825625"/>
            <a:ext cx="5181600" cy="4351338"/>
          </a:xfrm>
          <a:prstGeom prst="rect">
            <a:avLst/>
          </a:prstGeo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6AC10948-D329-4B7A-B94C-184DEC43DEC3}"/>
              </a:ext>
            </a:extLst>
          </p:cNvPr>
          <p:cNvSpPr>
            <a:spLocks noGrp="1"/>
          </p:cNvSpPr>
          <p:nvPr>
            <p:ph type="dt" sz="half" idx="10"/>
          </p:nvPr>
        </p:nvSpPr>
        <p:spPr/>
        <p:txBody>
          <a:bodyPr/>
          <a:lstStyle/>
          <a:p>
            <a:fld id="{3207F25E-B326-48AE-804B-5B38617CED99}" type="datetimeFigureOut">
              <a:rPr lang="zh-TW" altLang="en-US" smtClean="0"/>
              <a:t>2023/3/30</a:t>
            </a:fld>
            <a:endParaRPr lang="zh-TW" altLang="en-US"/>
          </a:p>
        </p:txBody>
      </p:sp>
      <p:sp>
        <p:nvSpPr>
          <p:cNvPr id="6" name="頁尾版面配置區 5">
            <a:extLst>
              <a:ext uri="{FF2B5EF4-FFF2-40B4-BE49-F238E27FC236}">
                <a16:creationId xmlns:a16="http://schemas.microsoft.com/office/drawing/2014/main" id="{218A723E-894B-42F6-84E9-B225A768D068}"/>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646401F8-6C7A-4AD4-B93E-44B47DF18699}"/>
              </a:ext>
            </a:extLst>
          </p:cNvPr>
          <p:cNvSpPr>
            <a:spLocks noGrp="1"/>
          </p:cNvSpPr>
          <p:nvPr>
            <p:ph type="sldNum" sz="quarter" idx="12"/>
          </p:nvPr>
        </p:nvSpPr>
        <p:spPr/>
        <p:txBody>
          <a:bodyPr/>
          <a:lstStyle/>
          <a:p>
            <a:fld id="{7E5C155F-BB69-4196-9B24-BDCF2AEF1471}" type="slidenum">
              <a:rPr lang="zh-TW" altLang="en-US" smtClean="0"/>
              <a:t>‹#›</a:t>
            </a:fld>
            <a:endParaRPr lang="zh-TW" altLang="en-US"/>
          </a:p>
        </p:txBody>
      </p:sp>
    </p:spTree>
    <p:extLst>
      <p:ext uri="{BB962C8B-B14F-4D97-AF65-F5344CB8AC3E}">
        <p14:creationId xmlns:p14="http://schemas.microsoft.com/office/powerpoint/2010/main" val="1972240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585C50D-4311-43FB-BB9A-09E560018F7E}"/>
              </a:ext>
            </a:extLst>
          </p:cNvPr>
          <p:cNvSpPr>
            <a:spLocks noGrp="1"/>
          </p:cNvSpPr>
          <p:nvPr>
            <p:ph type="title"/>
          </p:nvPr>
        </p:nvSpPr>
        <p:spPr>
          <a:xfrm>
            <a:off x="839788" y="365125"/>
            <a:ext cx="10515600" cy="1325563"/>
          </a:xfrm>
          <a:prstGeom prst="rect">
            <a:avLst/>
          </a:prstGeo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C12045FA-9D11-47DE-8BD6-02A76EEEAD2F}"/>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a:extLst>
              <a:ext uri="{FF2B5EF4-FFF2-40B4-BE49-F238E27FC236}">
                <a16:creationId xmlns:a16="http://schemas.microsoft.com/office/drawing/2014/main" id="{06E3C592-7C6A-48C2-BFA0-7F0B5AAD8106}"/>
              </a:ext>
            </a:extLst>
          </p:cNvPr>
          <p:cNvSpPr>
            <a:spLocks noGrp="1"/>
          </p:cNvSpPr>
          <p:nvPr>
            <p:ph sz="half" idx="2"/>
          </p:nvPr>
        </p:nvSpPr>
        <p:spPr>
          <a:xfrm>
            <a:off x="839788" y="2505075"/>
            <a:ext cx="5157787" cy="3684588"/>
          </a:xfrm>
          <a:prstGeom prst="rect">
            <a:avLst/>
          </a:prstGeo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F01CB95B-5831-42F1-9417-555B1525624C}"/>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a:extLst>
              <a:ext uri="{FF2B5EF4-FFF2-40B4-BE49-F238E27FC236}">
                <a16:creationId xmlns:a16="http://schemas.microsoft.com/office/drawing/2014/main" id="{6B017914-EA77-4CA7-BC5F-27539813CF34}"/>
              </a:ext>
            </a:extLst>
          </p:cNvPr>
          <p:cNvSpPr>
            <a:spLocks noGrp="1"/>
          </p:cNvSpPr>
          <p:nvPr>
            <p:ph sz="quarter" idx="4"/>
          </p:nvPr>
        </p:nvSpPr>
        <p:spPr>
          <a:xfrm>
            <a:off x="6172200" y="2505075"/>
            <a:ext cx="5183188" cy="3684588"/>
          </a:xfrm>
          <a:prstGeom prst="rect">
            <a:avLst/>
          </a:prstGeo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5EA70CA7-4E06-4A26-852C-9346AF35D7E4}"/>
              </a:ext>
            </a:extLst>
          </p:cNvPr>
          <p:cNvSpPr>
            <a:spLocks noGrp="1"/>
          </p:cNvSpPr>
          <p:nvPr>
            <p:ph type="dt" sz="half" idx="10"/>
          </p:nvPr>
        </p:nvSpPr>
        <p:spPr/>
        <p:txBody>
          <a:bodyPr/>
          <a:lstStyle/>
          <a:p>
            <a:fld id="{3207F25E-B326-48AE-804B-5B38617CED99}" type="datetimeFigureOut">
              <a:rPr lang="zh-TW" altLang="en-US" smtClean="0"/>
              <a:t>2023/3/30</a:t>
            </a:fld>
            <a:endParaRPr lang="zh-TW" altLang="en-US"/>
          </a:p>
        </p:txBody>
      </p:sp>
      <p:sp>
        <p:nvSpPr>
          <p:cNvPr id="8" name="頁尾版面配置區 7">
            <a:extLst>
              <a:ext uri="{FF2B5EF4-FFF2-40B4-BE49-F238E27FC236}">
                <a16:creationId xmlns:a16="http://schemas.microsoft.com/office/drawing/2014/main" id="{B60373A5-A846-4D7C-8544-51DE766286C0}"/>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F55E29E1-8136-412C-B3E5-949F5DA76D38}"/>
              </a:ext>
            </a:extLst>
          </p:cNvPr>
          <p:cNvSpPr>
            <a:spLocks noGrp="1"/>
          </p:cNvSpPr>
          <p:nvPr>
            <p:ph type="sldNum" sz="quarter" idx="12"/>
          </p:nvPr>
        </p:nvSpPr>
        <p:spPr/>
        <p:txBody>
          <a:bodyPr/>
          <a:lstStyle/>
          <a:p>
            <a:fld id="{7E5C155F-BB69-4196-9B24-BDCF2AEF1471}" type="slidenum">
              <a:rPr lang="zh-TW" altLang="en-US" smtClean="0"/>
              <a:t>‹#›</a:t>
            </a:fld>
            <a:endParaRPr lang="zh-TW" altLang="en-US"/>
          </a:p>
        </p:txBody>
      </p:sp>
    </p:spTree>
    <p:extLst>
      <p:ext uri="{BB962C8B-B14F-4D97-AF65-F5344CB8AC3E}">
        <p14:creationId xmlns:p14="http://schemas.microsoft.com/office/powerpoint/2010/main" val="2487960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BF54A3E-D4C1-4E7E-B338-DCCA18AADAA9}"/>
              </a:ext>
            </a:extLst>
          </p:cNvPr>
          <p:cNvSpPr>
            <a:spLocks noGrp="1"/>
          </p:cNvSpPr>
          <p:nvPr>
            <p:ph type="title"/>
          </p:nvPr>
        </p:nvSpPr>
        <p:spPr>
          <a:xfrm>
            <a:off x="838200" y="365125"/>
            <a:ext cx="10515600" cy="1325563"/>
          </a:xfrm>
          <a:prstGeom prst="rect">
            <a:avLst/>
          </a:prstGeom>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2FEE2343-E5ED-4253-9C12-4F3C86637875}"/>
              </a:ext>
            </a:extLst>
          </p:cNvPr>
          <p:cNvSpPr>
            <a:spLocks noGrp="1"/>
          </p:cNvSpPr>
          <p:nvPr>
            <p:ph type="dt" sz="half" idx="10"/>
          </p:nvPr>
        </p:nvSpPr>
        <p:spPr/>
        <p:txBody>
          <a:bodyPr/>
          <a:lstStyle/>
          <a:p>
            <a:fld id="{3207F25E-B326-48AE-804B-5B38617CED99}" type="datetimeFigureOut">
              <a:rPr lang="zh-TW" altLang="en-US" smtClean="0"/>
              <a:t>2023/3/30</a:t>
            </a:fld>
            <a:endParaRPr lang="zh-TW" altLang="en-US"/>
          </a:p>
        </p:txBody>
      </p:sp>
      <p:sp>
        <p:nvSpPr>
          <p:cNvPr id="4" name="頁尾版面配置區 3">
            <a:extLst>
              <a:ext uri="{FF2B5EF4-FFF2-40B4-BE49-F238E27FC236}">
                <a16:creationId xmlns:a16="http://schemas.microsoft.com/office/drawing/2014/main" id="{0582CC1B-7E71-46FD-B75D-F532D64E9CD1}"/>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CE3A7AAE-3A23-49C0-98D4-BB50C449A3F0}"/>
              </a:ext>
            </a:extLst>
          </p:cNvPr>
          <p:cNvSpPr>
            <a:spLocks noGrp="1"/>
          </p:cNvSpPr>
          <p:nvPr>
            <p:ph type="sldNum" sz="quarter" idx="12"/>
          </p:nvPr>
        </p:nvSpPr>
        <p:spPr/>
        <p:txBody>
          <a:bodyPr/>
          <a:lstStyle/>
          <a:p>
            <a:fld id="{7E5C155F-BB69-4196-9B24-BDCF2AEF1471}" type="slidenum">
              <a:rPr lang="zh-TW" altLang="en-US" smtClean="0"/>
              <a:t>‹#›</a:t>
            </a:fld>
            <a:endParaRPr lang="zh-TW" altLang="en-US"/>
          </a:p>
        </p:txBody>
      </p:sp>
    </p:spTree>
    <p:extLst>
      <p:ext uri="{BB962C8B-B14F-4D97-AF65-F5344CB8AC3E}">
        <p14:creationId xmlns:p14="http://schemas.microsoft.com/office/powerpoint/2010/main" val="19259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2650D6DE-0BD6-4B13-A93D-69F3BD628E8B}"/>
              </a:ext>
            </a:extLst>
          </p:cNvPr>
          <p:cNvSpPr>
            <a:spLocks noGrp="1"/>
          </p:cNvSpPr>
          <p:nvPr>
            <p:ph type="dt" sz="half" idx="10"/>
          </p:nvPr>
        </p:nvSpPr>
        <p:spPr/>
        <p:txBody>
          <a:bodyPr/>
          <a:lstStyle/>
          <a:p>
            <a:fld id="{3207F25E-B326-48AE-804B-5B38617CED99}" type="datetimeFigureOut">
              <a:rPr lang="zh-TW" altLang="en-US" smtClean="0"/>
              <a:t>2023/3/30</a:t>
            </a:fld>
            <a:endParaRPr lang="zh-TW" altLang="en-US"/>
          </a:p>
        </p:txBody>
      </p:sp>
      <p:sp>
        <p:nvSpPr>
          <p:cNvPr id="3" name="頁尾版面配置區 2">
            <a:extLst>
              <a:ext uri="{FF2B5EF4-FFF2-40B4-BE49-F238E27FC236}">
                <a16:creationId xmlns:a16="http://schemas.microsoft.com/office/drawing/2014/main" id="{DD52DE42-F66A-4E55-AF85-FB7F1A130E20}"/>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239F5D44-C3FD-4C67-B83D-3FC673E8A2DC}"/>
              </a:ext>
            </a:extLst>
          </p:cNvPr>
          <p:cNvSpPr>
            <a:spLocks noGrp="1"/>
          </p:cNvSpPr>
          <p:nvPr>
            <p:ph type="sldNum" sz="quarter" idx="12"/>
          </p:nvPr>
        </p:nvSpPr>
        <p:spPr/>
        <p:txBody>
          <a:bodyPr/>
          <a:lstStyle/>
          <a:p>
            <a:fld id="{7E5C155F-BB69-4196-9B24-BDCF2AEF1471}" type="slidenum">
              <a:rPr lang="zh-TW" altLang="en-US" smtClean="0"/>
              <a:t>‹#›</a:t>
            </a:fld>
            <a:endParaRPr lang="zh-TW" altLang="en-US"/>
          </a:p>
        </p:txBody>
      </p:sp>
    </p:spTree>
    <p:extLst>
      <p:ext uri="{BB962C8B-B14F-4D97-AF65-F5344CB8AC3E}">
        <p14:creationId xmlns:p14="http://schemas.microsoft.com/office/powerpoint/2010/main" val="805142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E8F2E18-E4CB-4605-BEED-3E99E242C9D7}"/>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40C67A92-45BC-4D14-B091-C8DCA75AA233}"/>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E8196DCA-EF8F-48CC-B6E5-F848E8EA25B5}"/>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75F8D106-F086-40CD-B03C-5B5D50C09F5F}"/>
              </a:ext>
            </a:extLst>
          </p:cNvPr>
          <p:cNvSpPr>
            <a:spLocks noGrp="1"/>
          </p:cNvSpPr>
          <p:nvPr>
            <p:ph type="dt" sz="half" idx="10"/>
          </p:nvPr>
        </p:nvSpPr>
        <p:spPr/>
        <p:txBody>
          <a:bodyPr/>
          <a:lstStyle/>
          <a:p>
            <a:fld id="{3207F25E-B326-48AE-804B-5B38617CED99}" type="datetimeFigureOut">
              <a:rPr lang="zh-TW" altLang="en-US" smtClean="0"/>
              <a:t>2023/3/30</a:t>
            </a:fld>
            <a:endParaRPr lang="zh-TW" altLang="en-US"/>
          </a:p>
        </p:txBody>
      </p:sp>
      <p:sp>
        <p:nvSpPr>
          <p:cNvPr id="6" name="頁尾版面配置區 5">
            <a:extLst>
              <a:ext uri="{FF2B5EF4-FFF2-40B4-BE49-F238E27FC236}">
                <a16:creationId xmlns:a16="http://schemas.microsoft.com/office/drawing/2014/main" id="{C6AB8722-8295-4D71-B2FE-E20208BA1A4D}"/>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B40811C4-3CAF-4BB7-A00C-138A75E3A8D9}"/>
              </a:ext>
            </a:extLst>
          </p:cNvPr>
          <p:cNvSpPr>
            <a:spLocks noGrp="1"/>
          </p:cNvSpPr>
          <p:nvPr>
            <p:ph type="sldNum" sz="quarter" idx="12"/>
          </p:nvPr>
        </p:nvSpPr>
        <p:spPr/>
        <p:txBody>
          <a:bodyPr/>
          <a:lstStyle/>
          <a:p>
            <a:fld id="{7E5C155F-BB69-4196-9B24-BDCF2AEF1471}" type="slidenum">
              <a:rPr lang="zh-TW" altLang="en-US" smtClean="0"/>
              <a:t>‹#›</a:t>
            </a:fld>
            <a:endParaRPr lang="zh-TW" altLang="en-US"/>
          </a:p>
        </p:txBody>
      </p:sp>
    </p:spTree>
    <p:extLst>
      <p:ext uri="{BB962C8B-B14F-4D97-AF65-F5344CB8AC3E}">
        <p14:creationId xmlns:p14="http://schemas.microsoft.com/office/powerpoint/2010/main" val="3609749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58CA86D-D0C3-451B-900C-7DEF2C014211}"/>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65A6B53A-98C8-4ABA-B0E9-978B72B50435}"/>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F9DEA2B8-CEE6-490A-A929-77B3F60AE44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02FECB5C-CDF6-4420-9CCC-6177A4E14F11}"/>
              </a:ext>
            </a:extLst>
          </p:cNvPr>
          <p:cNvSpPr>
            <a:spLocks noGrp="1"/>
          </p:cNvSpPr>
          <p:nvPr>
            <p:ph type="dt" sz="half" idx="10"/>
          </p:nvPr>
        </p:nvSpPr>
        <p:spPr/>
        <p:txBody>
          <a:bodyPr/>
          <a:lstStyle/>
          <a:p>
            <a:fld id="{3207F25E-B326-48AE-804B-5B38617CED99}" type="datetimeFigureOut">
              <a:rPr lang="zh-TW" altLang="en-US" smtClean="0"/>
              <a:t>2023/3/30</a:t>
            </a:fld>
            <a:endParaRPr lang="zh-TW" altLang="en-US"/>
          </a:p>
        </p:txBody>
      </p:sp>
      <p:sp>
        <p:nvSpPr>
          <p:cNvPr id="6" name="頁尾版面配置區 5">
            <a:extLst>
              <a:ext uri="{FF2B5EF4-FFF2-40B4-BE49-F238E27FC236}">
                <a16:creationId xmlns:a16="http://schemas.microsoft.com/office/drawing/2014/main" id="{2A9CAE1C-CD91-4CC9-A6EB-5D0D88CE4009}"/>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62FAA2DC-E4AD-4320-B60C-F1F09E7808FD}"/>
              </a:ext>
            </a:extLst>
          </p:cNvPr>
          <p:cNvSpPr>
            <a:spLocks noGrp="1"/>
          </p:cNvSpPr>
          <p:nvPr>
            <p:ph type="sldNum" sz="quarter" idx="12"/>
          </p:nvPr>
        </p:nvSpPr>
        <p:spPr/>
        <p:txBody>
          <a:bodyPr/>
          <a:lstStyle/>
          <a:p>
            <a:fld id="{7E5C155F-BB69-4196-9B24-BDCF2AEF1471}" type="slidenum">
              <a:rPr lang="zh-TW" altLang="en-US" smtClean="0"/>
              <a:t>‹#›</a:t>
            </a:fld>
            <a:endParaRPr lang="zh-TW" altLang="en-US"/>
          </a:p>
        </p:txBody>
      </p:sp>
    </p:spTree>
    <p:extLst>
      <p:ext uri="{BB962C8B-B14F-4D97-AF65-F5344CB8AC3E}">
        <p14:creationId xmlns:p14="http://schemas.microsoft.com/office/powerpoint/2010/main" val="2213098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日期版面配置區 3">
            <a:extLst>
              <a:ext uri="{FF2B5EF4-FFF2-40B4-BE49-F238E27FC236}">
                <a16:creationId xmlns:a16="http://schemas.microsoft.com/office/drawing/2014/main" id="{06A00521-BCB0-4010-A5E1-0618CF3E3E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07F25E-B326-48AE-804B-5B38617CED99}" type="datetimeFigureOut">
              <a:rPr lang="zh-TW" altLang="en-US" smtClean="0"/>
              <a:t>2023/3/30</a:t>
            </a:fld>
            <a:endParaRPr lang="zh-TW" altLang="en-US"/>
          </a:p>
        </p:txBody>
      </p:sp>
      <p:sp>
        <p:nvSpPr>
          <p:cNvPr id="5" name="頁尾版面配置區 4">
            <a:extLst>
              <a:ext uri="{FF2B5EF4-FFF2-40B4-BE49-F238E27FC236}">
                <a16:creationId xmlns:a16="http://schemas.microsoft.com/office/drawing/2014/main" id="{DD998B14-52A8-49D1-88D1-F6DA832BD1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C7A7043C-4302-46D1-8151-1B67ECDB2B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5C155F-BB69-4196-9B24-BDCF2AEF1471}" type="slidenum">
              <a:rPr lang="zh-TW" altLang="en-US" smtClean="0"/>
              <a:t>‹#›</a:t>
            </a:fld>
            <a:endParaRPr lang="zh-TW" altLang="en-US"/>
          </a:p>
        </p:txBody>
      </p:sp>
    </p:spTree>
    <p:extLst>
      <p:ext uri="{BB962C8B-B14F-4D97-AF65-F5344CB8AC3E}">
        <p14:creationId xmlns:p14="http://schemas.microsoft.com/office/powerpoint/2010/main" val="2281478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gif"/><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EAD774B1-9F49-44FF-9DEC-78E622313444}"/>
              </a:ext>
            </a:extLst>
          </p:cNvPr>
          <p:cNvSpPr/>
          <p:nvPr/>
        </p:nvSpPr>
        <p:spPr>
          <a:xfrm>
            <a:off x="-1" y="0"/>
            <a:ext cx="1009291" cy="6858000"/>
          </a:xfrm>
          <a:prstGeom prst="rect">
            <a:avLst/>
          </a:prstGeom>
          <a:solidFill>
            <a:schemeClr val="tx2"/>
          </a:solidFill>
          <a:ln>
            <a:solidFill>
              <a:schemeClr val="tx2"/>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6" name="矩形 5">
            <a:extLst>
              <a:ext uri="{FF2B5EF4-FFF2-40B4-BE49-F238E27FC236}">
                <a16:creationId xmlns:a16="http://schemas.microsoft.com/office/drawing/2014/main" id="{358B4C0C-23E0-4D25-AAA5-F719CA655336}"/>
              </a:ext>
            </a:extLst>
          </p:cNvPr>
          <p:cNvSpPr/>
          <p:nvPr/>
        </p:nvSpPr>
        <p:spPr>
          <a:xfrm>
            <a:off x="953220" y="464549"/>
            <a:ext cx="11286226" cy="2355453"/>
          </a:xfrm>
          <a:prstGeom prst="rect">
            <a:avLst/>
          </a:prstGeom>
        </p:spPr>
        <p:txBody>
          <a:bodyPr wrap="square">
            <a:spAutoFit/>
          </a:bodyPr>
          <a:lstStyle/>
          <a:p>
            <a:pPr algn="ctr">
              <a:lnSpc>
                <a:spcPct val="150000"/>
              </a:lnSpc>
            </a:pPr>
            <a:r>
              <a:rPr lang="zh-TW" altLang="en-US" sz="3400" b="1" dirty="0"/>
              <a:t>Visual advisory warnings about hidden dangers </a:t>
            </a:r>
            <a:r>
              <a:rPr lang="en-US" altLang="zh-TW" sz="3400" b="1" dirty="0"/>
              <a:t>:</a:t>
            </a:r>
            <a:r>
              <a:rPr lang="zh-TW" altLang="en-US" sz="3400" b="1" dirty="0"/>
              <a:t> Effects of specific symbols and spatial referencing on necessary and unnecessary warnings</a:t>
            </a:r>
          </a:p>
        </p:txBody>
      </p:sp>
      <p:sp>
        <p:nvSpPr>
          <p:cNvPr id="7" name="文字方塊 6">
            <a:extLst>
              <a:ext uri="{FF2B5EF4-FFF2-40B4-BE49-F238E27FC236}">
                <a16:creationId xmlns:a16="http://schemas.microsoft.com/office/drawing/2014/main" id="{FD1B6275-8943-4796-916F-9100BB292248}"/>
              </a:ext>
            </a:extLst>
          </p:cNvPr>
          <p:cNvSpPr txBox="1"/>
          <p:nvPr/>
        </p:nvSpPr>
        <p:spPr>
          <a:xfrm>
            <a:off x="1657710" y="3168674"/>
            <a:ext cx="9877246" cy="461665"/>
          </a:xfrm>
          <a:prstGeom prst="rect">
            <a:avLst/>
          </a:prstGeom>
          <a:noFill/>
        </p:spPr>
        <p:txBody>
          <a:bodyPr wrap="square" rtlCol="0">
            <a:spAutoFit/>
          </a:bodyPr>
          <a:lstStyle/>
          <a:p>
            <a:pPr algn="ctr"/>
            <a:r>
              <a:rPr lang="zh-TW" altLang="en-US" sz="2400" b="1" dirty="0">
                <a:solidFill>
                  <a:schemeClr val="tx1">
                    <a:lumMod val="50000"/>
                    <a:lumOff val="50000"/>
                  </a:schemeClr>
                </a:solidFill>
              </a:rPr>
              <a:t>關於隱患的視覺警告 </a:t>
            </a:r>
            <a:r>
              <a:rPr lang="en-US" altLang="zh-TW" sz="2400" b="1" dirty="0">
                <a:solidFill>
                  <a:schemeClr val="tx1">
                    <a:lumMod val="50000"/>
                    <a:lumOff val="50000"/>
                  </a:schemeClr>
                </a:solidFill>
              </a:rPr>
              <a:t>:</a:t>
            </a:r>
            <a:r>
              <a:rPr lang="zh-TW" altLang="en-US" sz="2400" b="1" dirty="0">
                <a:solidFill>
                  <a:schemeClr val="tx1">
                    <a:lumMod val="50000"/>
                    <a:lumOff val="50000"/>
                  </a:schemeClr>
                </a:solidFill>
              </a:rPr>
              <a:t> 特定符號和空間參考對必要和不必要警告的影響</a:t>
            </a:r>
          </a:p>
        </p:txBody>
      </p:sp>
      <p:sp>
        <p:nvSpPr>
          <p:cNvPr id="8" name="文字方塊 7">
            <a:extLst>
              <a:ext uri="{FF2B5EF4-FFF2-40B4-BE49-F238E27FC236}">
                <a16:creationId xmlns:a16="http://schemas.microsoft.com/office/drawing/2014/main" id="{F0BE73C1-A00F-4F43-954A-DB9A515E7B91}"/>
              </a:ext>
            </a:extLst>
          </p:cNvPr>
          <p:cNvSpPr txBox="1"/>
          <p:nvPr/>
        </p:nvSpPr>
        <p:spPr>
          <a:xfrm>
            <a:off x="1262334" y="4558266"/>
            <a:ext cx="836763" cy="400110"/>
          </a:xfrm>
          <a:prstGeom prst="rect">
            <a:avLst/>
          </a:prstGeom>
          <a:noFill/>
        </p:spPr>
        <p:txBody>
          <a:bodyPr wrap="square" rtlCol="0">
            <a:spAutoFit/>
          </a:bodyPr>
          <a:lstStyle/>
          <a:p>
            <a:pPr algn="ctr"/>
            <a:r>
              <a:rPr lang="zh-TW" altLang="en-US" sz="2000" b="1" dirty="0"/>
              <a:t>期刊 </a:t>
            </a:r>
            <a:r>
              <a:rPr lang="en-US" altLang="zh-TW" sz="2000" b="1" dirty="0"/>
              <a:t>: </a:t>
            </a:r>
            <a:endParaRPr lang="zh-TW" altLang="en-US" sz="2000" b="1" dirty="0"/>
          </a:p>
        </p:txBody>
      </p:sp>
      <p:sp>
        <p:nvSpPr>
          <p:cNvPr id="9" name="文字方塊 8">
            <a:extLst>
              <a:ext uri="{FF2B5EF4-FFF2-40B4-BE49-F238E27FC236}">
                <a16:creationId xmlns:a16="http://schemas.microsoft.com/office/drawing/2014/main" id="{8415E348-82E1-44B0-8B28-2AAFB7733D76}"/>
              </a:ext>
            </a:extLst>
          </p:cNvPr>
          <p:cNvSpPr txBox="1"/>
          <p:nvPr/>
        </p:nvSpPr>
        <p:spPr>
          <a:xfrm>
            <a:off x="1262333" y="5137522"/>
            <a:ext cx="836763" cy="400110"/>
          </a:xfrm>
          <a:prstGeom prst="rect">
            <a:avLst/>
          </a:prstGeom>
          <a:noFill/>
        </p:spPr>
        <p:txBody>
          <a:bodyPr wrap="square" rtlCol="0">
            <a:spAutoFit/>
          </a:bodyPr>
          <a:lstStyle/>
          <a:p>
            <a:pPr algn="ctr"/>
            <a:r>
              <a:rPr lang="zh-TW" altLang="en-US" sz="2000" b="1" dirty="0"/>
              <a:t>作者 </a:t>
            </a:r>
            <a:r>
              <a:rPr lang="en-US" altLang="zh-TW" sz="2000" b="1" dirty="0"/>
              <a:t>: </a:t>
            </a:r>
            <a:endParaRPr lang="zh-TW" altLang="en-US" sz="2000" b="1" dirty="0"/>
          </a:p>
        </p:txBody>
      </p:sp>
      <p:sp>
        <p:nvSpPr>
          <p:cNvPr id="11" name="矩形 10">
            <a:extLst>
              <a:ext uri="{FF2B5EF4-FFF2-40B4-BE49-F238E27FC236}">
                <a16:creationId xmlns:a16="http://schemas.microsoft.com/office/drawing/2014/main" id="{C9862007-B3AB-4C85-A11F-4F9451B1BFD7}"/>
              </a:ext>
            </a:extLst>
          </p:cNvPr>
          <p:cNvSpPr/>
          <p:nvPr/>
        </p:nvSpPr>
        <p:spPr>
          <a:xfrm>
            <a:off x="2169892" y="4558266"/>
            <a:ext cx="5438605" cy="400110"/>
          </a:xfrm>
          <a:prstGeom prst="rect">
            <a:avLst/>
          </a:prstGeom>
        </p:spPr>
        <p:txBody>
          <a:bodyPr wrap="square">
            <a:spAutoFit/>
          </a:bodyPr>
          <a:lstStyle/>
          <a:p>
            <a:r>
              <a:rPr lang="en-US" altLang="zh-TW" sz="2000" b="1" dirty="0"/>
              <a:t>Applied Ergonomics 72 (2018) 25–36</a:t>
            </a:r>
            <a:endParaRPr lang="zh-TW" altLang="en-US" sz="2000" b="1" dirty="0"/>
          </a:p>
        </p:txBody>
      </p:sp>
      <p:sp>
        <p:nvSpPr>
          <p:cNvPr id="12" name="矩形 11">
            <a:extLst>
              <a:ext uri="{FF2B5EF4-FFF2-40B4-BE49-F238E27FC236}">
                <a16:creationId xmlns:a16="http://schemas.microsoft.com/office/drawing/2014/main" id="{992334A6-99F8-4D7D-AE53-9755943DD3AD}"/>
              </a:ext>
            </a:extLst>
          </p:cNvPr>
          <p:cNvSpPr/>
          <p:nvPr/>
        </p:nvSpPr>
        <p:spPr>
          <a:xfrm>
            <a:off x="2169893" y="5137522"/>
            <a:ext cx="5369594" cy="400110"/>
          </a:xfrm>
          <a:prstGeom prst="rect">
            <a:avLst/>
          </a:prstGeom>
        </p:spPr>
        <p:txBody>
          <a:bodyPr wrap="square">
            <a:spAutoFit/>
          </a:bodyPr>
          <a:lstStyle/>
          <a:p>
            <a:r>
              <a:rPr lang="en-US" altLang="zh-TW" sz="2000" b="1" dirty="0"/>
              <a:t>Felix Schwarz</a:t>
            </a:r>
            <a:r>
              <a:rPr lang="zh-TW" altLang="en-US" sz="2000" b="1" dirty="0"/>
              <a:t> </a:t>
            </a:r>
            <a:r>
              <a:rPr lang="en-US" altLang="zh-TW" sz="2000" b="1" dirty="0"/>
              <a:t>, Wolfgang </a:t>
            </a:r>
            <a:r>
              <a:rPr lang="en-US" altLang="zh-TW" sz="2000" b="1" dirty="0" err="1"/>
              <a:t>Fastenmeier</a:t>
            </a:r>
            <a:endParaRPr lang="zh-TW" altLang="en-US" sz="2000" b="1" dirty="0"/>
          </a:p>
        </p:txBody>
      </p:sp>
      <p:sp>
        <p:nvSpPr>
          <p:cNvPr id="13" name="文字方塊 12">
            <a:extLst>
              <a:ext uri="{FF2B5EF4-FFF2-40B4-BE49-F238E27FC236}">
                <a16:creationId xmlns:a16="http://schemas.microsoft.com/office/drawing/2014/main" id="{0F3BF5FC-2922-4D7D-8C48-D3C3097F064C}"/>
              </a:ext>
            </a:extLst>
          </p:cNvPr>
          <p:cNvSpPr txBox="1"/>
          <p:nvPr/>
        </p:nvSpPr>
        <p:spPr>
          <a:xfrm>
            <a:off x="9714784" y="6126076"/>
            <a:ext cx="1820172" cy="400110"/>
          </a:xfrm>
          <a:prstGeom prst="rect">
            <a:avLst/>
          </a:prstGeom>
          <a:noFill/>
        </p:spPr>
        <p:txBody>
          <a:bodyPr wrap="square" rtlCol="0">
            <a:spAutoFit/>
          </a:bodyPr>
          <a:lstStyle/>
          <a:p>
            <a:pPr algn="ctr"/>
            <a:r>
              <a:rPr lang="zh-TW" altLang="en-US" sz="2000" b="1" dirty="0"/>
              <a:t>學生 </a:t>
            </a:r>
            <a:r>
              <a:rPr lang="en-US" altLang="zh-TW" sz="2000" b="1" dirty="0"/>
              <a:t>: </a:t>
            </a:r>
            <a:r>
              <a:rPr lang="zh-TW" altLang="en-US" sz="2000" b="1" dirty="0"/>
              <a:t>宋錦玉</a:t>
            </a:r>
          </a:p>
        </p:txBody>
      </p:sp>
    </p:spTree>
    <p:extLst>
      <p:ext uri="{BB962C8B-B14F-4D97-AF65-F5344CB8AC3E}">
        <p14:creationId xmlns:p14="http://schemas.microsoft.com/office/powerpoint/2010/main" val="1263539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98836136-0F74-4F93-9FEB-616D948C3773}"/>
              </a:ext>
            </a:extLst>
          </p:cNvPr>
          <p:cNvSpPr/>
          <p:nvPr/>
        </p:nvSpPr>
        <p:spPr>
          <a:xfrm>
            <a:off x="-1" y="0"/>
            <a:ext cx="12192001" cy="741872"/>
          </a:xfrm>
          <a:prstGeom prst="rect">
            <a:avLst/>
          </a:prstGeom>
          <a:solidFill>
            <a:schemeClr val="tx2"/>
          </a:solidFill>
          <a:ln>
            <a:solidFill>
              <a:schemeClr val="tx2"/>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3" name="文字方塊 2">
            <a:extLst>
              <a:ext uri="{FF2B5EF4-FFF2-40B4-BE49-F238E27FC236}">
                <a16:creationId xmlns:a16="http://schemas.microsoft.com/office/drawing/2014/main" id="{55F7D905-326D-42C8-9E25-939B7C95E05D}"/>
              </a:ext>
            </a:extLst>
          </p:cNvPr>
          <p:cNvSpPr txBox="1"/>
          <p:nvPr/>
        </p:nvSpPr>
        <p:spPr>
          <a:xfrm>
            <a:off x="94890" y="140103"/>
            <a:ext cx="1210588" cy="461665"/>
          </a:xfrm>
          <a:prstGeom prst="rect">
            <a:avLst/>
          </a:prstGeom>
          <a:noFill/>
        </p:spPr>
        <p:txBody>
          <a:bodyPr wrap="none" rtlCol="0">
            <a:spAutoFit/>
          </a:bodyPr>
          <a:lstStyle/>
          <a:p>
            <a:r>
              <a:rPr lang="en-US" altLang="zh-TW" sz="2400" b="1" dirty="0">
                <a:solidFill>
                  <a:schemeClr val="bg1"/>
                </a:solidFill>
              </a:rPr>
              <a:t>Method</a:t>
            </a:r>
            <a:endParaRPr lang="zh-TW" altLang="en-US" sz="2400" b="1" dirty="0">
              <a:solidFill>
                <a:schemeClr val="bg1"/>
              </a:solidFill>
            </a:endParaRPr>
          </a:p>
        </p:txBody>
      </p:sp>
      <p:sp>
        <p:nvSpPr>
          <p:cNvPr id="4" name="文字方塊 3">
            <a:extLst>
              <a:ext uri="{FF2B5EF4-FFF2-40B4-BE49-F238E27FC236}">
                <a16:creationId xmlns:a16="http://schemas.microsoft.com/office/drawing/2014/main" id="{A048DC25-3DF2-4A7B-93BF-1300481382EB}"/>
              </a:ext>
            </a:extLst>
          </p:cNvPr>
          <p:cNvSpPr txBox="1"/>
          <p:nvPr/>
        </p:nvSpPr>
        <p:spPr>
          <a:xfrm>
            <a:off x="1521139" y="140102"/>
            <a:ext cx="1415772" cy="461665"/>
          </a:xfrm>
          <a:prstGeom prst="rect">
            <a:avLst/>
          </a:prstGeom>
          <a:noFill/>
        </p:spPr>
        <p:txBody>
          <a:bodyPr wrap="none" rtlCol="0">
            <a:spAutoFit/>
          </a:bodyPr>
          <a:lstStyle/>
          <a:p>
            <a:r>
              <a:rPr lang="zh-TW" altLang="en-US" sz="2400" b="1" dirty="0">
                <a:solidFill>
                  <a:schemeClr val="accent4">
                    <a:lumMod val="20000"/>
                    <a:lumOff val="80000"/>
                  </a:schemeClr>
                </a:solidFill>
              </a:rPr>
              <a:t>劇本設計</a:t>
            </a:r>
          </a:p>
        </p:txBody>
      </p:sp>
      <p:sp>
        <p:nvSpPr>
          <p:cNvPr id="6" name="文字方塊 5">
            <a:extLst>
              <a:ext uri="{FF2B5EF4-FFF2-40B4-BE49-F238E27FC236}">
                <a16:creationId xmlns:a16="http://schemas.microsoft.com/office/drawing/2014/main" id="{1390876A-4A97-4F66-954A-47E4FDB53A73}"/>
              </a:ext>
            </a:extLst>
          </p:cNvPr>
          <p:cNvSpPr txBox="1"/>
          <p:nvPr/>
        </p:nvSpPr>
        <p:spPr>
          <a:xfrm>
            <a:off x="268763" y="1035170"/>
            <a:ext cx="6684128" cy="500265"/>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zh-TW" altLang="en-US" sz="2000" b="1" dirty="0"/>
              <a:t>劇本一 </a:t>
            </a:r>
            <a:r>
              <a:rPr lang="en-US" altLang="zh-TW" sz="2000" b="1" dirty="0"/>
              <a:t>: </a:t>
            </a:r>
            <a:r>
              <a:rPr lang="zh-TW" altLang="en-US" sz="2000" dirty="0"/>
              <a:t>右側人行道上的行人被停在路邊的貨車擋住</a:t>
            </a:r>
            <a:endParaRPr lang="en-US" altLang="zh-TW" sz="2000" dirty="0"/>
          </a:p>
        </p:txBody>
      </p:sp>
      <p:pic>
        <p:nvPicPr>
          <p:cNvPr id="1026" name="Picture 2" descr="圖 2">
            <a:extLst>
              <a:ext uri="{FF2B5EF4-FFF2-40B4-BE49-F238E27FC236}">
                <a16:creationId xmlns:a16="http://schemas.microsoft.com/office/drawing/2014/main" id="{31949EE7-79A1-41C2-8425-378407ECE6E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50000"/>
          <a:stretch/>
        </p:blipFill>
        <p:spPr bwMode="auto">
          <a:xfrm>
            <a:off x="7437313" y="741872"/>
            <a:ext cx="2359169" cy="302966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圖 2">
            <a:extLst>
              <a:ext uri="{FF2B5EF4-FFF2-40B4-BE49-F238E27FC236}">
                <a16:creationId xmlns:a16="http://schemas.microsoft.com/office/drawing/2014/main" id="{A6F22FFF-6545-4642-A259-ED5F84C293E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0000"/>
          <a:stretch/>
        </p:blipFill>
        <p:spPr bwMode="auto">
          <a:xfrm>
            <a:off x="7420060" y="3828331"/>
            <a:ext cx="2359169" cy="3029669"/>
          </a:xfrm>
          <a:prstGeom prst="rect">
            <a:avLst/>
          </a:prstGeom>
          <a:noFill/>
          <a:extLst>
            <a:ext uri="{909E8E84-426E-40DD-AFC4-6F175D3DCCD1}">
              <a14:hiddenFill xmlns:a14="http://schemas.microsoft.com/office/drawing/2010/main">
                <a:solidFill>
                  <a:srgbClr val="FFFFFF"/>
                </a:solidFill>
              </a14:hiddenFill>
            </a:ext>
          </a:extLst>
        </p:spPr>
      </p:pic>
      <p:sp>
        <p:nvSpPr>
          <p:cNvPr id="7" name="矩形 6">
            <a:extLst>
              <a:ext uri="{FF2B5EF4-FFF2-40B4-BE49-F238E27FC236}">
                <a16:creationId xmlns:a16="http://schemas.microsoft.com/office/drawing/2014/main" id="{3C54645A-851E-4121-82A4-7C7077149E9C}"/>
              </a:ext>
            </a:extLst>
          </p:cNvPr>
          <p:cNvSpPr/>
          <p:nvPr/>
        </p:nvSpPr>
        <p:spPr>
          <a:xfrm>
            <a:off x="268762" y="4497844"/>
            <a:ext cx="7055063" cy="1423595"/>
          </a:xfrm>
          <a:prstGeom prst="rect">
            <a:avLst/>
          </a:prstGeom>
        </p:spPr>
        <p:txBody>
          <a:bodyPr wrap="square">
            <a:spAutoFit/>
          </a:bodyPr>
          <a:lstStyle/>
          <a:p>
            <a:pPr marL="285750" indent="-285750" algn="just">
              <a:lnSpc>
                <a:spcPct val="150000"/>
              </a:lnSpc>
              <a:buFont typeface="Arial" panose="020B0604020202020204" pitchFamily="34" charset="0"/>
              <a:buChar char="•"/>
            </a:pPr>
            <a:r>
              <a:rPr lang="zh-TW" altLang="en-US" sz="2000" b="1" dirty="0"/>
              <a:t>劇本二 </a:t>
            </a:r>
            <a:r>
              <a:rPr lang="en-US" altLang="zh-TW" sz="2000" b="1" dirty="0"/>
              <a:t>:</a:t>
            </a:r>
            <a:r>
              <a:rPr lang="zh-TW" altLang="en-US" sz="2000" b="1" dirty="0"/>
              <a:t> </a:t>
            </a:r>
            <a:r>
              <a:rPr lang="zh-TW" altLang="en-US" sz="2000" dirty="0"/>
              <a:t>在十字路口處，一輛車輛侵犯了駕駛員的通行權，此車輛被建築物擋住，因此受測者須靠近路口才能發現。而車輛的以恆定</a:t>
            </a:r>
            <a:r>
              <a:rPr lang="en-US" altLang="zh-TW" sz="2000" dirty="0"/>
              <a:t>50</a:t>
            </a:r>
            <a:r>
              <a:rPr lang="zh-TW" altLang="en-US" sz="2000" dirty="0"/>
              <a:t>公里</a:t>
            </a:r>
            <a:r>
              <a:rPr lang="en-US" altLang="zh-TW" sz="2000" dirty="0"/>
              <a:t>/</a:t>
            </a:r>
            <a:r>
              <a:rPr lang="zh-TW" altLang="en-US" sz="2000" dirty="0"/>
              <a:t>小時通過十字路口。</a:t>
            </a:r>
          </a:p>
        </p:txBody>
      </p:sp>
    </p:spTree>
    <p:extLst>
      <p:ext uri="{BB962C8B-B14F-4D97-AF65-F5344CB8AC3E}">
        <p14:creationId xmlns:p14="http://schemas.microsoft.com/office/powerpoint/2010/main" val="3657309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98836136-0F74-4F93-9FEB-616D948C3773}"/>
              </a:ext>
            </a:extLst>
          </p:cNvPr>
          <p:cNvSpPr/>
          <p:nvPr/>
        </p:nvSpPr>
        <p:spPr>
          <a:xfrm>
            <a:off x="-1" y="0"/>
            <a:ext cx="12192001" cy="741872"/>
          </a:xfrm>
          <a:prstGeom prst="rect">
            <a:avLst/>
          </a:prstGeom>
          <a:solidFill>
            <a:schemeClr val="tx2"/>
          </a:solidFill>
          <a:ln>
            <a:solidFill>
              <a:schemeClr val="tx2"/>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3" name="文字方塊 2">
            <a:extLst>
              <a:ext uri="{FF2B5EF4-FFF2-40B4-BE49-F238E27FC236}">
                <a16:creationId xmlns:a16="http://schemas.microsoft.com/office/drawing/2014/main" id="{55F7D905-326D-42C8-9E25-939B7C95E05D}"/>
              </a:ext>
            </a:extLst>
          </p:cNvPr>
          <p:cNvSpPr txBox="1"/>
          <p:nvPr/>
        </p:nvSpPr>
        <p:spPr>
          <a:xfrm>
            <a:off x="94890" y="140103"/>
            <a:ext cx="1210588" cy="461665"/>
          </a:xfrm>
          <a:prstGeom prst="rect">
            <a:avLst/>
          </a:prstGeom>
          <a:noFill/>
        </p:spPr>
        <p:txBody>
          <a:bodyPr wrap="none" rtlCol="0">
            <a:spAutoFit/>
          </a:bodyPr>
          <a:lstStyle/>
          <a:p>
            <a:r>
              <a:rPr lang="en-US" altLang="zh-TW" sz="2400" b="1" dirty="0">
                <a:solidFill>
                  <a:schemeClr val="bg1"/>
                </a:solidFill>
              </a:rPr>
              <a:t>Method</a:t>
            </a:r>
            <a:endParaRPr lang="zh-TW" altLang="en-US" sz="2400" b="1" dirty="0">
              <a:solidFill>
                <a:schemeClr val="bg1"/>
              </a:solidFill>
            </a:endParaRPr>
          </a:p>
        </p:txBody>
      </p:sp>
      <p:sp>
        <p:nvSpPr>
          <p:cNvPr id="4" name="文字方塊 3">
            <a:extLst>
              <a:ext uri="{FF2B5EF4-FFF2-40B4-BE49-F238E27FC236}">
                <a16:creationId xmlns:a16="http://schemas.microsoft.com/office/drawing/2014/main" id="{88E56281-F7F9-4333-85F1-3427A1C63AC0}"/>
              </a:ext>
            </a:extLst>
          </p:cNvPr>
          <p:cNvSpPr txBox="1"/>
          <p:nvPr/>
        </p:nvSpPr>
        <p:spPr>
          <a:xfrm>
            <a:off x="1521139" y="140102"/>
            <a:ext cx="1107996" cy="461665"/>
          </a:xfrm>
          <a:prstGeom prst="rect">
            <a:avLst/>
          </a:prstGeom>
          <a:noFill/>
        </p:spPr>
        <p:txBody>
          <a:bodyPr wrap="none" rtlCol="0">
            <a:spAutoFit/>
          </a:bodyPr>
          <a:lstStyle/>
          <a:p>
            <a:r>
              <a:rPr lang="zh-TW" altLang="en-US" sz="2400" b="1" dirty="0">
                <a:solidFill>
                  <a:schemeClr val="accent4">
                    <a:lumMod val="20000"/>
                    <a:lumOff val="80000"/>
                  </a:schemeClr>
                </a:solidFill>
              </a:rPr>
              <a:t>自變項</a:t>
            </a:r>
          </a:p>
        </p:txBody>
      </p:sp>
      <p:graphicFrame>
        <p:nvGraphicFramePr>
          <p:cNvPr id="11" name="表格 10">
            <a:extLst>
              <a:ext uri="{FF2B5EF4-FFF2-40B4-BE49-F238E27FC236}">
                <a16:creationId xmlns:a16="http://schemas.microsoft.com/office/drawing/2014/main" id="{21772B87-0D09-4468-8EC8-CFEBCC1E80CE}"/>
              </a:ext>
            </a:extLst>
          </p:cNvPr>
          <p:cNvGraphicFramePr>
            <a:graphicFrameLocks noGrp="1"/>
          </p:cNvGraphicFramePr>
          <p:nvPr>
            <p:extLst>
              <p:ext uri="{D42A27DB-BD31-4B8C-83A1-F6EECF244321}">
                <p14:modId xmlns:p14="http://schemas.microsoft.com/office/powerpoint/2010/main" val="1114655037"/>
              </p:ext>
            </p:extLst>
          </p:nvPr>
        </p:nvGraphicFramePr>
        <p:xfrm>
          <a:off x="197042" y="877303"/>
          <a:ext cx="11797913" cy="5482843"/>
        </p:xfrm>
        <a:graphic>
          <a:graphicData uri="http://schemas.openxmlformats.org/drawingml/2006/table">
            <a:tbl>
              <a:tblPr firstRow="1" bandRow="1">
                <a:tableStyleId>{5940675A-B579-460E-94D1-54222C63F5DA}</a:tableStyleId>
              </a:tblPr>
              <a:tblGrid>
                <a:gridCol w="718139">
                  <a:extLst>
                    <a:ext uri="{9D8B030D-6E8A-4147-A177-3AD203B41FA5}">
                      <a16:colId xmlns:a16="http://schemas.microsoft.com/office/drawing/2014/main" val="3784232828"/>
                    </a:ext>
                  </a:extLst>
                </a:gridCol>
                <a:gridCol w="2608557">
                  <a:extLst>
                    <a:ext uri="{9D8B030D-6E8A-4147-A177-3AD203B41FA5}">
                      <a16:colId xmlns:a16="http://schemas.microsoft.com/office/drawing/2014/main" val="1423161307"/>
                    </a:ext>
                  </a:extLst>
                </a:gridCol>
                <a:gridCol w="2079943">
                  <a:extLst>
                    <a:ext uri="{9D8B030D-6E8A-4147-A177-3AD203B41FA5}">
                      <a16:colId xmlns:a16="http://schemas.microsoft.com/office/drawing/2014/main" val="1222513616"/>
                    </a:ext>
                  </a:extLst>
                </a:gridCol>
                <a:gridCol w="2196782">
                  <a:extLst>
                    <a:ext uri="{9D8B030D-6E8A-4147-A177-3AD203B41FA5}">
                      <a16:colId xmlns:a16="http://schemas.microsoft.com/office/drawing/2014/main" val="2027374120"/>
                    </a:ext>
                  </a:extLst>
                </a:gridCol>
                <a:gridCol w="4194492">
                  <a:extLst>
                    <a:ext uri="{9D8B030D-6E8A-4147-A177-3AD203B41FA5}">
                      <a16:colId xmlns:a16="http://schemas.microsoft.com/office/drawing/2014/main" val="88820883"/>
                    </a:ext>
                  </a:extLst>
                </a:gridCol>
              </a:tblGrid>
              <a:tr h="370840">
                <a:tc>
                  <a:txBody>
                    <a:bodyPr/>
                    <a:lstStyle/>
                    <a:p>
                      <a:pPr algn="ctr"/>
                      <a:r>
                        <a:rPr lang="zh-TW" altLang="en-US" b="1" dirty="0"/>
                        <a:t>概念</a:t>
                      </a:r>
                    </a:p>
                  </a:txBody>
                  <a:tcPr anchor="ctr">
                    <a:solidFill>
                      <a:schemeClr val="accent5">
                        <a:lumMod val="20000"/>
                        <a:lumOff val="80000"/>
                      </a:schemeClr>
                    </a:solidFill>
                  </a:tcPr>
                </a:tc>
                <a:tc>
                  <a:txBody>
                    <a:bodyPr/>
                    <a:lstStyle/>
                    <a:p>
                      <a:pPr algn="ctr"/>
                      <a:r>
                        <a:rPr lang="zh-TW" altLang="en-US" b="1" dirty="0"/>
                        <a:t>示意圖</a:t>
                      </a:r>
                    </a:p>
                  </a:txBody>
                  <a:tcPr anchor="ctr">
                    <a:solidFill>
                      <a:schemeClr val="accent5">
                        <a:lumMod val="20000"/>
                        <a:lumOff val="80000"/>
                      </a:schemeClr>
                    </a:solidFill>
                  </a:tcPr>
                </a:tc>
                <a:tc>
                  <a:txBody>
                    <a:bodyPr/>
                    <a:lstStyle/>
                    <a:p>
                      <a:pPr algn="ctr"/>
                      <a:r>
                        <a:rPr lang="zh-TW" altLang="en-US" b="1" dirty="0"/>
                        <a:t>具體訊息</a:t>
                      </a:r>
                    </a:p>
                  </a:txBody>
                  <a:tcPr anchor="ctr">
                    <a:solidFill>
                      <a:schemeClr val="accent5">
                        <a:lumMod val="20000"/>
                        <a:lumOff val="80000"/>
                      </a:schemeClr>
                    </a:solidFill>
                  </a:tcPr>
                </a:tc>
                <a:tc>
                  <a:txBody>
                    <a:bodyPr/>
                    <a:lstStyle/>
                    <a:p>
                      <a:pPr algn="ctr"/>
                      <a:r>
                        <a:rPr lang="en-US" altLang="zh-TW" b="1" dirty="0"/>
                        <a:t>Coding</a:t>
                      </a:r>
                      <a:endParaRPr lang="zh-TW" altLang="en-US" b="1" dirty="0"/>
                    </a:p>
                  </a:txBody>
                  <a:tcPr anchor="ctr">
                    <a:solidFill>
                      <a:schemeClr val="accent5">
                        <a:lumMod val="20000"/>
                        <a:lumOff val="80000"/>
                      </a:schemeClr>
                    </a:solidFill>
                  </a:tcPr>
                </a:tc>
                <a:tc>
                  <a:txBody>
                    <a:bodyPr/>
                    <a:lstStyle/>
                    <a:p>
                      <a:pPr algn="ctr"/>
                      <a:r>
                        <a:rPr lang="zh-TW" altLang="en-US" b="1" dirty="0"/>
                        <a:t>說明</a:t>
                      </a:r>
                    </a:p>
                  </a:txBody>
                  <a:tcPr anchor="ctr">
                    <a:solidFill>
                      <a:schemeClr val="accent5">
                        <a:lumMod val="20000"/>
                        <a:lumOff val="80000"/>
                      </a:schemeClr>
                    </a:solidFill>
                  </a:tcPr>
                </a:tc>
                <a:extLst>
                  <a:ext uri="{0D108BD9-81ED-4DB2-BD59-A6C34878D82A}">
                    <a16:rowId xmlns:a16="http://schemas.microsoft.com/office/drawing/2014/main" val="680583201"/>
                  </a:ext>
                </a:extLst>
              </a:tr>
              <a:tr h="370840">
                <a:tc>
                  <a:txBody>
                    <a:bodyPr/>
                    <a:lstStyle/>
                    <a:p>
                      <a:pPr algn="ctr"/>
                      <a:r>
                        <a:rPr lang="en-US" altLang="zh-TW" dirty="0"/>
                        <a:t>1</a:t>
                      </a:r>
                      <a:endParaRPr lang="zh-TW" altLang="en-US" dirty="0"/>
                    </a:p>
                  </a:txBody>
                  <a:tcPr anchor="ctr"/>
                </a:tc>
                <a:tc>
                  <a:txBody>
                    <a:bodyPr/>
                    <a:lstStyle/>
                    <a:p>
                      <a:endParaRPr lang="zh-TW" altLang="en-US" dirty="0"/>
                    </a:p>
                  </a:txBody>
                  <a:tcPr anchor="ctr"/>
                </a:tc>
                <a:tc>
                  <a:txBody>
                    <a:bodyPr/>
                    <a:lstStyle/>
                    <a:p>
                      <a:pPr algn="ctr"/>
                      <a:r>
                        <a:rPr lang="en-US" altLang="zh-TW" dirty="0"/>
                        <a:t>-</a:t>
                      </a:r>
                      <a:endParaRPr lang="zh-TW" altLang="en-US" dirty="0"/>
                    </a:p>
                  </a:txBody>
                  <a:tcPr anchor="ctr"/>
                </a:tc>
                <a:tc>
                  <a:txBody>
                    <a:bodyPr/>
                    <a:lstStyle/>
                    <a:p>
                      <a:pPr algn="ctr"/>
                      <a:r>
                        <a:rPr lang="en-US" altLang="zh-TW" dirty="0"/>
                        <a:t>-</a:t>
                      </a:r>
                      <a:endParaRPr lang="zh-TW" altLang="en-US" dirty="0"/>
                    </a:p>
                  </a:txBody>
                  <a:tcPr anchor="ctr"/>
                </a:tc>
                <a:tc>
                  <a:txBody>
                    <a:bodyPr/>
                    <a:lstStyle/>
                    <a:p>
                      <a:pPr>
                        <a:lnSpc>
                          <a:spcPct val="150000"/>
                        </a:lnSpc>
                      </a:pPr>
                      <a:r>
                        <a:rPr lang="zh-TW" altLang="en-US" dirty="0"/>
                        <a:t>驚嘆號表示，為一個標準化的琥珀色警告標誌，顯示在</a:t>
                      </a:r>
                      <a:r>
                        <a:rPr lang="en-US" altLang="zh-TW" dirty="0"/>
                        <a:t>HUD</a:t>
                      </a:r>
                      <a:r>
                        <a:rPr lang="zh-TW" altLang="en-US" dirty="0"/>
                        <a:t>上。尺寸和位置保持不變</a:t>
                      </a:r>
                    </a:p>
                  </a:txBody>
                  <a:tcPr anchor="ctr"/>
                </a:tc>
                <a:extLst>
                  <a:ext uri="{0D108BD9-81ED-4DB2-BD59-A6C34878D82A}">
                    <a16:rowId xmlns:a16="http://schemas.microsoft.com/office/drawing/2014/main" val="2967019215"/>
                  </a:ext>
                </a:extLst>
              </a:tr>
              <a:tr h="370840">
                <a:tc>
                  <a:txBody>
                    <a:bodyPr/>
                    <a:lstStyle/>
                    <a:p>
                      <a:pPr algn="ctr"/>
                      <a:r>
                        <a:rPr lang="en-US" altLang="zh-TW" dirty="0"/>
                        <a:t>2</a:t>
                      </a:r>
                      <a:endParaRPr lang="zh-TW" altLang="en-US" dirty="0"/>
                    </a:p>
                  </a:txBody>
                  <a:tcPr anchor="ctr"/>
                </a:tc>
                <a:tc>
                  <a:txBody>
                    <a:bodyPr/>
                    <a:lstStyle/>
                    <a:p>
                      <a:endParaRPr lang="zh-TW" altLang="en-US" dirty="0"/>
                    </a:p>
                  </a:txBody>
                  <a:tcPr anchor="ctr"/>
                </a:tc>
                <a:tc>
                  <a:txBody>
                    <a:bodyPr/>
                    <a:lstStyle/>
                    <a:p>
                      <a:pPr algn="ctr"/>
                      <a:r>
                        <a:rPr lang="zh-TW" altLang="en-US" dirty="0"/>
                        <a:t>危險的方向和類型</a:t>
                      </a:r>
                    </a:p>
                  </a:txBody>
                  <a:tcPr anchor="ctr"/>
                </a:tc>
                <a:tc>
                  <a:txBody>
                    <a:bodyPr/>
                    <a:lstStyle/>
                    <a:p>
                      <a:pPr algn="ctr"/>
                      <a:r>
                        <a:rPr lang="zh-TW" altLang="en-US" dirty="0"/>
                        <a:t>符號 </a:t>
                      </a:r>
                      <a:r>
                        <a:rPr lang="en-US" altLang="zh-TW" dirty="0"/>
                        <a:t>(</a:t>
                      </a:r>
                      <a:r>
                        <a:rPr lang="zh-TW" altLang="en-US" dirty="0"/>
                        <a:t>箭頭和象形圖</a:t>
                      </a:r>
                      <a:r>
                        <a:rPr lang="en-US" altLang="zh-TW" dirty="0"/>
                        <a:t>)</a:t>
                      </a:r>
                      <a:endParaRPr lang="zh-TW" altLang="en-US" dirty="0"/>
                    </a:p>
                  </a:txBody>
                  <a:tcPr anchor="ctr"/>
                </a:tc>
                <a:tc>
                  <a:txBody>
                    <a:bodyPr/>
                    <a:lstStyle/>
                    <a:p>
                      <a:pPr>
                        <a:lnSpc>
                          <a:spcPct val="150000"/>
                        </a:lnSpc>
                      </a:pPr>
                      <a:r>
                        <a:rPr lang="zh-TW" altLang="en-US" dirty="0"/>
                        <a:t>與概念一相同的輪廓，但代替驚嘆號的是描述每種事件的符號。此外，該標誌還包含指示事件運動方向的箭頭。</a:t>
                      </a:r>
                    </a:p>
                  </a:txBody>
                  <a:tcPr anchor="ctr"/>
                </a:tc>
                <a:extLst>
                  <a:ext uri="{0D108BD9-81ED-4DB2-BD59-A6C34878D82A}">
                    <a16:rowId xmlns:a16="http://schemas.microsoft.com/office/drawing/2014/main" val="2068208379"/>
                  </a:ext>
                </a:extLst>
              </a:tr>
              <a:tr h="370840">
                <a:tc>
                  <a:txBody>
                    <a:bodyPr/>
                    <a:lstStyle/>
                    <a:p>
                      <a:pPr algn="ctr"/>
                      <a:r>
                        <a:rPr lang="en-US" altLang="zh-TW" dirty="0"/>
                        <a:t>3</a:t>
                      </a:r>
                      <a:endParaRPr lang="zh-TW" altLang="en-US" dirty="0"/>
                    </a:p>
                  </a:txBody>
                  <a:tcPr anchor="ctr"/>
                </a:tc>
                <a:tc>
                  <a:txBody>
                    <a:bodyPr/>
                    <a:lstStyle/>
                    <a:p>
                      <a:endParaRPr lang="zh-TW" altLang="en-US" dirty="0"/>
                    </a:p>
                  </a:txBody>
                  <a:tcPr anchor="ctr"/>
                </a:tc>
                <a:tc>
                  <a:txBody>
                    <a:bodyPr/>
                    <a:lstStyle/>
                    <a:p>
                      <a:pPr algn="ctr"/>
                      <a:r>
                        <a:rPr lang="en-US" altLang="zh-TW" dirty="0"/>
                        <a:t>-</a:t>
                      </a:r>
                      <a:endParaRPr lang="zh-TW" altLang="en-US" dirty="0"/>
                    </a:p>
                  </a:txBody>
                  <a:tcPr anchor="ctr"/>
                </a:tc>
                <a:tc>
                  <a:txBody>
                    <a:bodyPr/>
                    <a:lstStyle/>
                    <a:p>
                      <a:pPr algn="ctr"/>
                      <a:r>
                        <a:rPr lang="zh-TW" altLang="en-US" dirty="0"/>
                        <a:t>縮放動畫</a:t>
                      </a:r>
                    </a:p>
                  </a:txBody>
                  <a:tcPr anchor="ctr"/>
                </a:tc>
                <a:tc>
                  <a:txBody>
                    <a:bodyPr/>
                    <a:lstStyle/>
                    <a:p>
                      <a:pPr>
                        <a:lnSpc>
                          <a:spcPct val="150000"/>
                        </a:lnSpc>
                      </a:pPr>
                      <a:r>
                        <a:rPr lang="zh-TW" altLang="en-US" dirty="0"/>
                        <a:t>驚嘆號表示，為一個標準化的琥珀色警告標誌，顯示在</a:t>
                      </a:r>
                      <a:r>
                        <a:rPr lang="en-US" altLang="zh-TW" dirty="0"/>
                        <a:t>HUD</a:t>
                      </a:r>
                      <a:r>
                        <a:rPr lang="zh-TW" altLang="en-US" dirty="0"/>
                        <a:t>上。以縮放的方式呈現</a:t>
                      </a:r>
                    </a:p>
                  </a:txBody>
                  <a:tcPr anchor="ctr"/>
                </a:tc>
                <a:extLst>
                  <a:ext uri="{0D108BD9-81ED-4DB2-BD59-A6C34878D82A}">
                    <a16:rowId xmlns:a16="http://schemas.microsoft.com/office/drawing/2014/main" val="4101267772"/>
                  </a:ext>
                </a:extLst>
              </a:tr>
              <a:tr h="1278000">
                <a:tc>
                  <a:txBody>
                    <a:bodyPr/>
                    <a:lstStyle/>
                    <a:p>
                      <a:pPr algn="ctr"/>
                      <a:r>
                        <a:rPr lang="en-US" altLang="zh-TW" dirty="0"/>
                        <a:t>4</a:t>
                      </a:r>
                      <a:endParaRPr lang="zh-TW" altLang="en-US" dirty="0"/>
                    </a:p>
                  </a:txBody>
                  <a:tcPr anchor="ctr"/>
                </a:tc>
                <a:tc>
                  <a:txBody>
                    <a:bodyPr/>
                    <a:lstStyle/>
                    <a:p>
                      <a:endParaRPr lang="zh-TW" altLang="en-US" dirty="0"/>
                    </a:p>
                  </a:txBody>
                  <a:tcPr anchor="ctr"/>
                </a:tc>
                <a:tc>
                  <a:txBody>
                    <a:bodyPr/>
                    <a:lstStyle/>
                    <a:p>
                      <a:pPr algn="ctr"/>
                      <a:r>
                        <a:rPr lang="zh-TW" altLang="en-US" dirty="0"/>
                        <a:t>危險距離</a:t>
                      </a:r>
                    </a:p>
                  </a:txBody>
                  <a:tcPr anchor="ctr"/>
                </a:tc>
                <a:tc>
                  <a:txBody>
                    <a:bodyPr/>
                    <a:lstStyle/>
                    <a:p>
                      <a:pPr algn="ctr"/>
                      <a:r>
                        <a:rPr lang="zh-TW" altLang="en-US" dirty="0"/>
                        <a:t>空間參考</a:t>
                      </a:r>
                    </a:p>
                  </a:txBody>
                  <a:tcPr anchor="ctr"/>
                </a:tc>
                <a:tc>
                  <a:txBody>
                    <a:bodyPr/>
                    <a:lstStyle/>
                    <a:p>
                      <a:pPr>
                        <a:lnSpc>
                          <a:spcPct val="150000"/>
                        </a:lnSpc>
                      </a:pPr>
                      <a:r>
                        <a:rPr lang="zh-TW" altLang="en-US" dirty="0"/>
                        <a:t>呈現在</a:t>
                      </a:r>
                      <a:r>
                        <a:rPr lang="en-US" altLang="zh-TW" dirty="0"/>
                        <a:t>AR-HUD</a:t>
                      </a:r>
                      <a:r>
                        <a:rPr lang="zh-TW" altLang="en-US" dirty="0"/>
                        <a:t>上，警告圖示顯示在駕駛員前方 </a:t>
                      </a:r>
                      <a:r>
                        <a:rPr lang="en-US" altLang="zh-TW" dirty="0"/>
                        <a:t>22° × 9° </a:t>
                      </a:r>
                      <a:r>
                        <a:rPr lang="zh-TW" altLang="en-US" dirty="0"/>
                        <a:t>的組合屏幕上</a:t>
                      </a:r>
                    </a:p>
                  </a:txBody>
                  <a:tcPr anchor="ctr"/>
                </a:tc>
                <a:extLst>
                  <a:ext uri="{0D108BD9-81ED-4DB2-BD59-A6C34878D82A}">
                    <a16:rowId xmlns:a16="http://schemas.microsoft.com/office/drawing/2014/main" val="4170268992"/>
                  </a:ext>
                </a:extLst>
              </a:tr>
            </a:tbl>
          </a:graphicData>
        </a:graphic>
      </p:graphicFrame>
      <p:pic>
        <p:nvPicPr>
          <p:cNvPr id="6" name="圖片 5">
            <a:extLst>
              <a:ext uri="{FF2B5EF4-FFF2-40B4-BE49-F238E27FC236}">
                <a16:creationId xmlns:a16="http://schemas.microsoft.com/office/drawing/2014/main" id="{A1973247-5E46-428B-B6CC-C1C51EA4BB51}"/>
              </a:ext>
            </a:extLst>
          </p:cNvPr>
          <p:cNvPicPr>
            <a:picLocks noChangeAspect="1"/>
          </p:cNvPicPr>
          <p:nvPr/>
        </p:nvPicPr>
        <p:blipFill>
          <a:blip r:embed="rId2"/>
          <a:stretch>
            <a:fillRect/>
          </a:stretch>
        </p:blipFill>
        <p:spPr>
          <a:xfrm>
            <a:off x="1028376" y="1461251"/>
            <a:ext cx="1393711" cy="833196"/>
          </a:xfrm>
          <a:prstGeom prst="rect">
            <a:avLst/>
          </a:prstGeom>
        </p:spPr>
      </p:pic>
      <p:pic>
        <p:nvPicPr>
          <p:cNvPr id="7" name="圖片 6">
            <a:extLst>
              <a:ext uri="{FF2B5EF4-FFF2-40B4-BE49-F238E27FC236}">
                <a16:creationId xmlns:a16="http://schemas.microsoft.com/office/drawing/2014/main" id="{52975D32-3128-40FD-B57E-6E5CE723384B}"/>
              </a:ext>
            </a:extLst>
          </p:cNvPr>
          <p:cNvPicPr>
            <a:picLocks noChangeAspect="1"/>
          </p:cNvPicPr>
          <p:nvPr/>
        </p:nvPicPr>
        <p:blipFill>
          <a:blip r:embed="rId3"/>
          <a:stretch>
            <a:fillRect/>
          </a:stretch>
        </p:blipFill>
        <p:spPr>
          <a:xfrm>
            <a:off x="1028376" y="2758147"/>
            <a:ext cx="1378562" cy="818047"/>
          </a:xfrm>
          <a:prstGeom prst="rect">
            <a:avLst/>
          </a:prstGeom>
        </p:spPr>
      </p:pic>
      <p:pic>
        <p:nvPicPr>
          <p:cNvPr id="8" name="圖片 7">
            <a:extLst>
              <a:ext uri="{FF2B5EF4-FFF2-40B4-BE49-F238E27FC236}">
                <a16:creationId xmlns:a16="http://schemas.microsoft.com/office/drawing/2014/main" id="{CB4EDDB4-F51A-44F5-88F5-02473F73DCB0}"/>
              </a:ext>
            </a:extLst>
          </p:cNvPr>
          <p:cNvPicPr>
            <a:picLocks noChangeAspect="1"/>
          </p:cNvPicPr>
          <p:nvPr/>
        </p:nvPicPr>
        <p:blipFill>
          <a:blip r:embed="rId4"/>
          <a:stretch>
            <a:fillRect/>
          </a:stretch>
        </p:blipFill>
        <p:spPr>
          <a:xfrm>
            <a:off x="1028376" y="4039894"/>
            <a:ext cx="1378562" cy="818047"/>
          </a:xfrm>
          <a:prstGeom prst="rect">
            <a:avLst/>
          </a:prstGeom>
        </p:spPr>
      </p:pic>
      <p:pic>
        <p:nvPicPr>
          <p:cNvPr id="9" name="圖片 8">
            <a:extLst>
              <a:ext uri="{FF2B5EF4-FFF2-40B4-BE49-F238E27FC236}">
                <a16:creationId xmlns:a16="http://schemas.microsoft.com/office/drawing/2014/main" id="{5D6AF4DA-94F5-4ADC-950D-DB91D4FCF4BE}"/>
              </a:ext>
            </a:extLst>
          </p:cNvPr>
          <p:cNvPicPr>
            <a:picLocks noChangeAspect="1"/>
          </p:cNvPicPr>
          <p:nvPr/>
        </p:nvPicPr>
        <p:blipFill>
          <a:blip r:embed="rId5"/>
          <a:stretch>
            <a:fillRect/>
          </a:stretch>
        </p:blipFill>
        <p:spPr>
          <a:xfrm>
            <a:off x="1028376" y="5321641"/>
            <a:ext cx="1378562" cy="818047"/>
          </a:xfrm>
          <a:prstGeom prst="rect">
            <a:avLst/>
          </a:prstGeom>
        </p:spPr>
      </p:pic>
      <p:grpSp>
        <p:nvGrpSpPr>
          <p:cNvPr id="19" name="群組 18">
            <a:extLst>
              <a:ext uri="{FF2B5EF4-FFF2-40B4-BE49-F238E27FC236}">
                <a16:creationId xmlns:a16="http://schemas.microsoft.com/office/drawing/2014/main" id="{E9370A57-53C5-4CDF-B9A5-967DEACCE0D3}"/>
              </a:ext>
            </a:extLst>
          </p:cNvPr>
          <p:cNvGrpSpPr/>
          <p:nvPr/>
        </p:nvGrpSpPr>
        <p:grpSpPr>
          <a:xfrm>
            <a:off x="2536886" y="1515097"/>
            <a:ext cx="841585" cy="725504"/>
            <a:chOff x="2803586" y="1601804"/>
            <a:chExt cx="1060704" cy="914400"/>
          </a:xfrm>
        </p:grpSpPr>
        <p:grpSp>
          <p:nvGrpSpPr>
            <p:cNvPr id="17" name="群組 16">
              <a:extLst>
                <a:ext uri="{FF2B5EF4-FFF2-40B4-BE49-F238E27FC236}">
                  <a16:creationId xmlns:a16="http://schemas.microsoft.com/office/drawing/2014/main" id="{3A4D2487-ADD8-4FFC-A2E5-892AA099C505}"/>
                </a:ext>
              </a:extLst>
            </p:cNvPr>
            <p:cNvGrpSpPr/>
            <p:nvPr/>
          </p:nvGrpSpPr>
          <p:grpSpPr>
            <a:xfrm>
              <a:off x="2803586" y="1601804"/>
              <a:ext cx="1060704" cy="914400"/>
              <a:chOff x="2803586" y="1601804"/>
              <a:chExt cx="1060704" cy="914400"/>
            </a:xfrm>
          </p:grpSpPr>
          <p:sp>
            <p:nvSpPr>
              <p:cNvPr id="13" name="等腰三角形 12">
                <a:extLst>
                  <a:ext uri="{FF2B5EF4-FFF2-40B4-BE49-F238E27FC236}">
                    <a16:creationId xmlns:a16="http://schemas.microsoft.com/office/drawing/2014/main" id="{F3E45C70-41F6-4F13-B5E3-CBD9759AC383}"/>
                  </a:ext>
                </a:extLst>
              </p:cNvPr>
              <p:cNvSpPr/>
              <p:nvPr/>
            </p:nvSpPr>
            <p:spPr>
              <a:xfrm>
                <a:off x="2803586" y="1601804"/>
                <a:ext cx="1060704" cy="914400"/>
              </a:xfrm>
              <a:prstGeom prst="triangle">
                <a:avLst/>
              </a:prstGeom>
              <a:solidFill>
                <a:srgbClr val="CA6924"/>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等腰三角形 14">
                <a:extLst>
                  <a:ext uri="{FF2B5EF4-FFF2-40B4-BE49-F238E27FC236}">
                    <a16:creationId xmlns:a16="http://schemas.microsoft.com/office/drawing/2014/main" id="{A796302C-0260-4686-9955-9AEE006BC56C}"/>
                  </a:ext>
                </a:extLst>
              </p:cNvPr>
              <p:cNvSpPr/>
              <p:nvPr/>
            </p:nvSpPr>
            <p:spPr>
              <a:xfrm>
                <a:off x="2957090" y="1734135"/>
                <a:ext cx="753697" cy="689888"/>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18" name="文字方塊 17">
              <a:extLst>
                <a:ext uri="{FF2B5EF4-FFF2-40B4-BE49-F238E27FC236}">
                  <a16:creationId xmlns:a16="http://schemas.microsoft.com/office/drawing/2014/main" id="{D31636CF-1C4C-4BF5-AA01-A59552C06473}"/>
                </a:ext>
              </a:extLst>
            </p:cNvPr>
            <p:cNvSpPr txBox="1"/>
            <p:nvPr/>
          </p:nvSpPr>
          <p:spPr>
            <a:xfrm>
              <a:off x="3194802" y="1914889"/>
              <a:ext cx="278271" cy="581867"/>
            </a:xfrm>
            <a:prstGeom prst="rect">
              <a:avLst/>
            </a:prstGeom>
            <a:noFill/>
          </p:spPr>
          <p:txBody>
            <a:bodyPr wrap="square" rtlCol="0">
              <a:spAutoFit/>
            </a:bodyPr>
            <a:lstStyle/>
            <a:p>
              <a:pPr algn="ctr"/>
              <a:r>
                <a:rPr lang="en-US" altLang="zh-TW" sz="2400" dirty="0"/>
                <a:t>!</a:t>
              </a:r>
              <a:endParaRPr lang="zh-TW" altLang="en-US" sz="2400" dirty="0"/>
            </a:p>
          </p:txBody>
        </p:sp>
      </p:grpSp>
      <p:grpSp>
        <p:nvGrpSpPr>
          <p:cNvPr id="26" name="群組 25">
            <a:extLst>
              <a:ext uri="{FF2B5EF4-FFF2-40B4-BE49-F238E27FC236}">
                <a16:creationId xmlns:a16="http://schemas.microsoft.com/office/drawing/2014/main" id="{1818D7E3-020B-4690-82AC-3259A056A743}"/>
              </a:ext>
            </a:extLst>
          </p:cNvPr>
          <p:cNvGrpSpPr/>
          <p:nvPr/>
        </p:nvGrpSpPr>
        <p:grpSpPr>
          <a:xfrm>
            <a:off x="2536886" y="2758147"/>
            <a:ext cx="841585" cy="725504"/>
            <a:chOff x="2536886" y="2758147"/>
            <a:chExt cx="841585" cy="725504"/>
          </a:xfrm>
        </p:grpSpPr>
        <p:grpSp>
          <p:nvGrpSpPr>
            <p:cNvPr id="21" name="群組 20">
              <a:extLst>
                <a:ext uri="{FF2B5EF4-FFF2-40B4-BE49-F238E27FC236}">
                  <a16:creationId xmlns:a16="http://schemas.microsoft.com/office/drawing/2014/main" id="{7D0987CF-B239-436A-A257-D4F2E8047E77}"/>
                </a:ext>
              </a:extLst>
            </p:cNvPr>
            <p:cNvGrpSpPr/>
            <p:nvPr/>
          </p:nvGrpSpPr>
          <p:grpSpPr>
            <a:xfrm>
              <a:off x="2536886" y="2758147"/>
              <a:ext cx="841585" cy="725504"/>
              <a:chOff x="2803586" y="1601804"/>
              <a:chExt cx="1060704" cy="914400"/>
            </a:xfrm>
          </p:grpSpPr>
          <p:sp>
            <p:nvSpPr>
              <p:cNvPr id="23" name="等腰三角形 22">
                <a:extLst>
                  <a:ext uri="{FF2B5EF4-FFF2-40B4-BE49-F238E27FC236}">
                    <a16:creationId xmlns:a16="http://schemas.microsoft.com/office/drawing/2014/main" id="{284EED19-D33B-4F57-A829-AFD44D06F236}"/>
                  </a:ext>
                </a:extLst>
              </p:cNvPr>
              <p:cNvSpPr/>
              <p:nvPr/>
            </p:nvSpPr>
            <p:spPr>
              <a:xfrm>
                <a:off x="2803586" y="1601804"/>
                <a:ext cx="1060704" cy="914400"/>
              </a:xfrm>
              <a:prstGeom prst="triangle">
                <a:avLst/>
              </a:prstGeom>
              <a:solidFill>
                <a:srgbClr val="CA6924"/>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4" name="等腰三角形 23">
                <a:extLst>
                  <a:ext uri="{FF2B5EF4-FFF2-40B4-BE49-F238E27FC236}">
                    <a16:creationId xmlns:a16="http://schemas.microsoft.com/office/drawing/2014/main" id="{95EFE339-D9F7-4B3A-82A9-4302FAE1AB63}"/>
                  </a:ext>
                </a:extLst>
              </p:cNvPr>
              <p:cNvSpPr/>
              <p:nvPr/>
            </p:nvSpPr>
            <p:spPr>
              <a:xfrm>
                <a:off x="2957090" y="1734135"/>
                <a:ext cx="753697" cy="689888"/>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pic>
          <p:nvPicPr>
            <p:cNvPr id="25" name="圖片 24">
              <a:extLst>
                <a:ext uri="{FF2B5EF4-FFF2-40B4-BE49-F238E27FC236}">
                  <a16:creationId xmlns:a16="http://schemas.microsoft.com/office/drawing/2014/main" id="{46E0E718-3735-49B3-B0F0-0D7C077F13D0}"/>
                </a:ext>
              </a:extLst>
            </p:cNvPr>
            <p:cNvPicPr>
              <a:picLocks noChangeAspect="1"/>
            </p:cNvPicPr>
            <p:nvPr/>
          </p:nvPicPr>
          <p:blipFill>
            <a:blip r:embed="rId6"/>
            <a:stretch>
              <a:fillRect/>
            </a:stretch>
          </p:blipFill>
          <p:spPr>
            <a:xfrm>
              <a:off x="2803768" y="3102694"/>
              <a:ext cx="307819" cy="307819"/>
            </a:xfrm>
            <a:prstGeom prst="rect">
              <a:avLst/>
            </a:prstGeom>
          </p:spPr>
        </p:pic>
      </p:grpSp>
      <p:sp>
        <p:nvSpPr>
          <p:cNvPr id="27" name="箭號: 向右 26">
            <a:extLst>
              <a:ext uri="{FF2B5EF4-FFF2-40B4-BE49-F238E27FC236}">
                <a16:creationId xmlns:a16="http://schemas.microsoft.com/office/drawing/2014/main" id="{CA2C75A4-01F9-4051-B6FC-5C51973C6746}"/>
              </a:ext>
            </a:extLst>
          </p:cNvPr>
          <p:cNvSpPr/>
          <p:nvPr/>
        </p:nvSpPr>
        <p:spPr>
          <a:xfrm rot="15123542">
            <a:off x="2547201" y="3046400"/>
            <a:ext cx="168746" cy="112588"/>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36" name="圖片 35">
            <a:extLst>
              <a:ext uri="{FF2B5EF4-FFF2-40B4-BE49-F238E27FC236}">
                <a16:creationId xmlns:a16="http://schemas.microsoft.com/office/drawing/2014/main" id="{F9AC0C45-E388-409C-B046-A4561177C1E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489108" y="3993098"/>
            <a:ext cx="937137" cy="911637"/>
          </a:xfrm>
          <a:prstGeom prst="rect">
            <a:avLst/>
          </a:prstGeom>
        </p:spPr>
      </p:pic>
      <p:pic>
        <p:nvPicPr>
          <p:cNvPr id="42" name="圖片 41">
            <a:extLst>
              <a:ext uri="{FF2B5EF4-FFF2-40B4-BE49-F238E27FC236}">
                <a16:creationId xmlns:a16="http://schemas.microsoft.com/office/drawing/2014/main" id="{DA62C74A-0881-4858-8EA1-27C911CAC63E}"/>
              </a:ext>
            </a:extLst>
          </p:cNvPr>
          <p:cNvPicPr>
            <a:picLocks noChangeAspect="1"/>
          </p:cNvPicPr>
          <p:nvPr/>
        </p:nvPicPr>
        <p:blipFill>
          <a:blip r:embed="rId6"/>
          <a:stretch>
            <a:fillRect/>
          </a:stretch>
        </p:blipFill>
        <p:spPr>
          <a:xfrm>
            <a:off x="3273608" y="5236148"/>
            <a:ext cx="209725" cy="209725"/>
          </a:xfrm>
          <a:prstGeom prst="rect">
            <a:avLst/>
          </a:prstGeom>
        </p:spPr>
      </p:pic>
      <p:grpSp>
        <p:nvGrpSpPr>
          <p:cNvPr id="46" name="群組 45">
            <a:extLst>
              <a:ext uri="{FF2B5EF4-FFF2-40B4-BE49-F238E27FC236}">
                <a16:creationId xmlns:a16="http://schemas.microsoft.com/office/drawing/2014/main" id="{B07A61B1-6C58-4C61-8F2C-C826B312F3A4}"/>
              </a:ext>
            </a:extLst>
          </p:cNvPr>
          <p:cNvGrpSpPr/>
          <p:nvPr/>
        </p:nvGrpSpPr>
        <p:grpSpPr>
          <a:xfrm>
            <a:off x="2536883" y="5409842"/>
            <a:ext cx="841585" cy="725504"/>
            <a:chOff x="2803586" y="1601804"/>
            <a:chExt cx="1060704" cy="914400"/>
          </a:xfrm>
        </p:grpSpPr>
        <p:grpSp>
          <p:nvGrpSpPr>
            <p:cNvPr id="47" name="群組 46">
              <a:extLst>
                <a:ext uri="{FF2B5EF4-FFF2-40B4-BE49-F238E27FC236}">
                  <a16:creationId xmlns:a16="http://schemas.microsoft.com/office/drawing/2014/main" id="{09EEFF54-7252-47A4-B8B8-077E974C4C27}"/>
                </a:ext>
              </a:extLst>
            </p:cNvPr>
            <p:cNvGrpSpPr/>
            <p:nvPr/>
          </p:nvGrpSpPr>
          <p:grpSpPr>
            <a:xfrm>
              <a:off x="2803586" y="1601804"/>
              <a:ext cx="1060704" cy="914400"/>
              <a:chOff x="2803586" y="1601804"/>
              <a:chExt cx="1060704" cy="914400"/>
            </a:xfrm>
          </p:grpSpPr>
          <p:sp>
            <p:nvSpPr>
              <p:cNvPr id="49" name="等腰三角形 48">
                <a:extLst>
                  <a:ext uri="{FF2B5EF4-FFF2-40B4-BE49-F238E27FC236}">
                    <a16:creationId xmlns:a16="http://schemas.microsoft.com/office/drawing/2014/main" id="{CEF49861-D46A-4A7E-A795-0116CC526139}"/>
                  </a:ext>
                </a:extLst>
              </p:cNvPr>
              <p:cNvSpPr/>
              <p:nvPr/>
            </p:nvSpPr>
            <p:spPr>
              <a:xfrm>
                <a:off x="2803586" y="1601804"/>
                <a:ext cx="1060704" cy="914400"/>
              </a:xfrm>
              <a:prstGeom prst="triangle">
                <a:avLst/>
              </a:prstGeom>
              <a:solidFill>
                <a:srgbClr val="CA6924"/>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0" name="等腰三角形 49">
                <a:extLst>
                  <a:ext uri="{FF2B5EF4-FFF2-40B4-BE49-F238E27FC236}">
                    <a16:creationId xmlns:a16="http://schemas.microsoft.com/office/drawing/2014/main" id="{B45BB8A8-E7DC-4AB5-A3BD-22ECB07DA2E2}"/>
                  </a:ext>
                </a:extLst>
              </p:cNvPr>
              <p:cNvSpPr/>
              <p:nvPr/>
            </p:nvSpPr>
            <p:spPr>
              <a:xfrm>
                <a:off x="2957090" y="1734135"/>
                <a:ext cx="753697" cy="689888"/>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48" name="文字方塊 47">
              <a:extLst>
                <a:ext uri="{FF2B5EF4-FFF2-40B4-BE49-F238E27FC236}">
                  <a16:creationId xmlns:a16="http://schemas.microsoft.com/office/drawing/2014/main" id="{E1E93346-6C76-421C-98A5-A90992298DC7}"/>
                </a:ext>
              </a:extLst>
            </p:cNvPr>
            <p:cNvSpPr txBox="1"/>
            <p:nvPr/>
          </p:nvSpPr>
          <p:spPr>
            <a:xfrm>
              <a:off x="3194802" y="1914889"/>
              <a:ext cx="278271" cy="581867"/>
            </a:xfrm>
            <a:prstGeom prst="rect">
              <a:avLst/>
            </a:prstGeom>
            <a:noFill/>
          </p:spPr>
          <p:txBody>
            <a:bodyPr wrap="square" rtlCol="0">
              <a:spAutoFit/>
            </a:bodyPr>
            <a:lstStyle/>
            <a:p>
              <a:pPr algn="ctr"/>
              <a:r>
                <a:rPr lang="en-US" altLang="zh-TW" sz="2400" dirty="0"/>
                <a:t>!</a:t>
              </a:r>
              <a:endParaRPr lang="zh-TW" altLang="en-US" sz="2400" dirty="0"/>
            </a:p>
          </p:txBody>
        </p:sp>
      </p:grpSp>
      <p:cxnSp>
        <p:nvCxnSpPr>
          <p:cNvPr id="44" name="直線單箭頭接點 43">
            <a:extLst>
              <a:ext uri="{FF2B5EF4-FFF2-40B4-BE49-F238E27FC236}">
                <a16:creationId xmlns:a16="http://schemas.microsoft.com/office/drawing/2014/main" id="{5FDD9605-8490-49ED-8EF5-1D9DB8A62EFD}"/>
              </a:ext>
            </a:extLst>
          </p:cNvPr>
          <p:cNvCxnSpPr>
            <a:cxnSpLocks/>
          </p:cNvCxnSpPr>
          <p:nvPr/>
        </p:nvCxnSpPr>
        <p:spPr>
          <a:xfrm flipV="1">
            <a:off x="3168075" y="5466904"/>
            <a:ext cx="166095" cy="3100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8079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98836136-0F74-4F93-9FEB-616D948C3773}"/>
              </a:ext>
            </a:extLst>
          </p:cNvPr>
          <p:cNvSpPr/>
          <p:nvPr/>
        </p:nvSpPr>
        <p:spPr>
          <a:xfrm>
            <a:off x="-1" y="0"/>
            <a:ext cx="12192001" cy="741872"/>
          </a:xfrm>
          <a:prstGeom prst="rect">
            <a:avLst/>
          </a:prstGeom>
          <a:solidFill>
            <a:schemeClr val="tx2"/>
          </a:solidFill>
          <a:ln>
            <a:solidFill>
              <a:schemeClr val="tx2"/>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3" name="文字方塊 2">
            <a:extLst>
              <a:ext uri="{FF2B5EF4-FFF2-40B4-BE49-F238E27FC236}">
                <a16:creationId xmlns:a16="http://schemas.microsoft.com/office/drawing/2014/main" id="{55F7D905-326D-42C8-9E25-939B7C95E05D}"/>
              </a:ext>
            </a:extLst>
          </p:cNvPr>
          <p:cNvSpPr txBox="1"/>
          <p:nvPr/>
        </p:nvSpPr>
        <p:spPr>
          <a:xfrm>
            <a:off x="94890" y="140103"/>
            <a:ext cx="1210588" cy="461665"/>
          </a:xfrm>
          <a:prstGeom prst="rect">
            <a:avLst/>
          </a:prstGeom>
          <a:noFill/>
        </p:spPr>
        <p:txBody>
          <a:bodyPr wrap="none" rtlCol="0">
            <a:spAutoFit/>
          </a:bodyPr>
          <a:lstStyle/>
          <a:p>
            <a:r>
              <a:rPr lang="en-US" altLang="zh-TW" sz="2400" b="1" dirty="0">
                <a:solidFill>
                  <a:schemeClr val="bg1"/>
                </a:solidFill>
              </a:rPr>
              <a:t>Method</a:t>
            </a:r>
            <a:endParaRPr lang="zh-TW" altLang="en-US" sz="2400" b="1" dirty="0">
              <a:solidFill>
                <a:schemeClr val="bg1"/>
              </a:solidFill>
            </a:endParaRPr>
          </a:p>
        </p:txBody>
      </p:sp>
      <p:sp>
        <p:nvSpPr>
          <p:cNvPr id="26" name="文字方塊 25">
            <a:extLst>
              <a:ext uri="{FF2B5EF4-FFF2-40B4-BE49-F238E27FC236}">
                <a16:creationId xmlns:a16="http://schemas.microsoft.com/office/drawing/2014/main" id="{58F968DB-413B-4A07-949E-FFD625A8BF21}"/>
              </a:ext>
            </a:extLst>
          </p:cNvPr>
          <p:cNvSpPr txBox="1"/>
          <p:nvPr/>
        </p:nvSpPr>
        <p:spPr>
          <a:xfrm>
            <a:off x="1521139" y="140102"/>
            <a:ext cx="1107996" cy="461665"/>
          </a:xfrm>
          <a:prstGeom prst="rect">
            <a:avLst/>
          </a:prstGeom>
          <a:noFill/>
        </p:spPr>
        <p:txBody>
          <a:bodyPr wrap="none" rtlCol="0">
            <a:spAutoFit/>
          </a:bodyPr>
          <a:lstStyle/>
          <a:p>
            <a:r>
              <a:rPr lang="zh-TW" altLang="en-US" sz="2400" b="1" dirty="0">
                <a:solidFill>
                  <a:schemeClr val="accent4">
                    <a:lumMod val="20000"/>
                    <a:lumOff val="80000"/>
                  </a:schemeClr>
                </a:solidFill>
              </a:rPr>
              <a:t>依變項</a:t>
            </a:r>
          </a:p>
        </p:txBody>
      </p:sp>
      <p:sp>
        <p:nvSpPr>
          <p:cNvPr id="28" name="文字方塊 27">
            <a:extLst>
              <a:ext uri="{FF2B5EF4-FFF2-40B4-BE49-F238E27FC236}">
                <a16:creationId xmlns:a16="http://schemas.microsoft.com/office/drawing/2014/main" id="{EFB86A87-6160-4CEE-85C8-A3C30CC89ECB}"/>
              </a:ext>
            </a:extLst>
          </p:cNvPr>
          <p:cNvSpPr txBox="1"/>
          <p:nvPr/>
        </p:nvSpPr>
        <p:spPr>
          <a:xfrm>
            <a:off x="268763" y="1035170"/>
            <a:ext cx="6684128" cy="500265"/>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zh-TW" altLang="en-US" sz="2000" b="1" dirty="0"/>
              <a:t>駕駛行為</a:t>
            </a:r>
            <a:endParaRPr lang="en-US" altLang="zh-TW" sz="2000" b="1" dirty="0"/>
          </a:p>
        </p:txBody>
      </p:sp>
      <p:sp>
        <p:nvSpPr>
          <p:cNvPr id="29" name="文字方塊 28">
            <a:extLst>
              <a:ext uri="{FF2B5EF4-FFF2-40B4-BE49-F238E27FC236}">
                <a16:creationId xmlns:a16="http://schemas.microsoft.com/office/drawing/2014/main" id="{DB7EE399-9FAC-40CA-8CCA-1CFA8D5D6944}"/>
              </a:ext>
            </a:extLst>
          </p:cNvPr>
          <p:cNvSpPr txBox="1"/>
          <p:nvPr/>
        </p:nvSpPr>
        <p:spPr>
          <a:xfrm>
            <a:off x="268762" y="2959030"/>
            <a:ext cx="11032511" cy="500265"/>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zh-TW" altLang="en-US" sz="2000" b="1" dirty="0"/>
              <a:t>主觀評價 </a:t>
            </a:r>
            <a:r>
              <a:rPr lang="en-US" altLang="zh-TW" sz="2000" b="1" dirty="0"/>
              <a:t>:</a:t>
            </a:r>
            <a:r>
              <a:rPr lang="zh-TW" altLang="en-US" sz="2000" b="1" dirty="0"/>
              <a:t> </a:t>
            </a:r>
            <a:r>
              <a:rPr lang="zh-TW" altLang="en-US" sz="2000" dirty="0">
                <a:latin typeface="+mj-ea"/>
              </a:rPr>
              <a:t>填寫</a:t>
            </a:r>
            <a:r>
              <a:rPr lang="en-US" altLang="zh-TW" sz="2000" dirty="0" err="1">
                <a:latin typeface="+mj-ea"/>
              </a:rPr>
              <a:t>AttrakDiff</a:t>
            </a:r>
            <a:r>
              <a:rPr lang="zh-TW" altLang="en-US" sz="2000" dirty="0">
                <a:latin typeface="+mj-ea"/>
              </a:rPr>
              <a:t>問卷 </a:t>
            </a:r>
            <a:r>
              <a:rPr lang="en-US" altLang="zh-TW" sz="2000" dirty="0">
                <a:latin typeface="+mj-ea"/>
              </a:rPr>
              <a:t>(</a:t>
            </a:r>
            <a:r>
              <a:rPr lang="en-US" altLang="zh-TW" sz="2000" dirty="0" err="1">
                <a:latin typeface="+mj-ea"/>
              </a:rPr>
              <a:t>Hassenzahl</a:t>
            </a:r>
            <a:r>
              <a:rPr lang="en-US" altLang="zh-TW" sz="2000" dirty="0">
                <a:latin typeface="+mj-ea"/>
              </a:rPr>
              <a:t>, 2004)</a:t>
            </a:r>
            <a:r>
              <a:rPr lang="zh-TW" altLang="en-US" sz="2000" dirty="0">
                <a:latin typeface="+mj-ea"/>
              </a:rPr>
              <a:t>，做為系統接受度的衡量標準。</a:t>
            </a:r>
          </a:p>
        </p:txBody>
      </p:sp>
      <p:sp>
        <p:nvSpPr>
          <p:cNvPr id="30" name="文字方塊 29">
            <a:extLst>
              <a:ext uri="{FF2B5EF4-FFF2-40B4-BE49-F238E27FC236}">
                <a16:creationId xmlns:a16="http://schemas.microsoft.com/office/drawing/2014/main" id="{FD0AFB0C-8BF7-4A6D-9A78-21C7F1F17511}"/>
              </a:ext>
            </a:extLst>
          </p:cNvPr>
          <p:cNvSpPr txBox="1"/>
          <p:nvPr/>
        </p:nvSpPr>
        <p:spPr>
          <a:xfrm>
            <a:off x="700184" y="1535435"/>
            <a:ext cx="8929047" cy="1423595"/>
          </a:xfrm>
          <a:prstGeom prst="rect">
            <a:avLst/>
          </a:prstGeom>
          <a:noFill/>
        </p:spPr>
        <p:txBody>
          <a:bodyPr wrap="none" rtlCol="0">
            <a:spAutoFit/>
          </a:bodyPr>
          <a:lstStyle/>
          <a:p>
            <a:pPr marL="285750" indent="-285750">
              <a:lnSpc>
                <a:spcPct val="150000"/>
              </a:lnSpc>
              <a:buFont typeface="Wingdings" panose="05000000000000000000" pitchFamily="2" charset="2"/>
              <a:buChar char="Ø"/>
            </a:pPr>
            <a:r>
              <a:rPr lang="zh-TW" altLang="en-US" sz="2000" dirty="0"/>
              <a:t>煞車的反應時間 </a:t>
            </a:r>
            <a:r>
              <a:rPr lang="en-US" altLang="zh-TW" sz="2000" dirty="0"/>
              <a:t>:</a:t>
            </a:r>
            <a:r>
              <a:rPr lang="zh-TW" altLang="en-US" sz="2000" dirty="0"/>
              <a:t> 從警告出現至踩下煞車踏板</a:t>
            </a:r>
            <a:r>
              <a:rPr lang="en-US" altLang="zh-TW" sz="2000" dirty="0"/>
              <a:t>(</a:t>
            </a:r>
            <a:r>
              <a:rPr lang="zh-TW" altLang="en-US" sz="2000" dirty="0"/>
              <a:t>壓力超過</a:t>
            </a:r>
            <a:r>
              <a:rPr lang="en-US" altLang="zh-TW" sz="2000" dirty="0"/>
              <a:t>2%)</a:t>
            </a:r>
            <a:r>
              <a:rPr lang="zh-TW" altLang="en-US" sz="2000" dirty="0"/>
              <a:t>之間的持續時間</a:t>
            </a:r>
            <a:endParaRPr lang="en-US" altLang="zh-TW" sz="2000" dirty="0"/>
          </a:p>
          <a:p>
            <a:pPr marL="285750" indent="-285750">
              <a:lnSpc>
                <a:spcPct val="150000"/>
              </a:lnSpc>
              <a:buFont typeface="Wingdings" panose="05000000000000000000" pitchFamily="2" charset="2"/>
              <a:buChar char="Ø"/>
            </a:pPr>
            <a:r>
              <a:rPr lang="zh-TW" altLang="en-US" sz="2000" dirty="0"/>
              <a:t>超車速度 </a:t>
            </a:r>
            <a:r>
              <a:rPr lang="en-US" altLang="zh-TW" sz="2000" dirty="0"/>
              <a:t>:</a:t>
            </a:r>
            <a:r>
              <a:rPr lang="zh-TW" altLang="en-US" sz="2000" dirty="0"/>
              <a:t> 受測者在車道交叉點的速度和左側來車的軌跡</a:t>
            </a:r>
            <a:endParaRPr lang="en-US" altLang="zh-TW" sz="2000" dirty="0"/>
          </a:p>
          <a:p>
            <a:pPr marL="285750" indent="-285750">
              <a:lnSpc>
                <a:spcPct val="150000"/>
              </a:lnSpc>
              <a:buFont typeface="Wingdings" panose="05000000000000000000" pitchFamily="2" charset="2"/>
              <a:buChar char="Ø"/>
            </a:pPr>
            <a:r>
              <a:rPr lang="zh-TW" altLang="en-US" sz="2000" dirty="0"/>
              <a:t>碰撞頻率 </a:t>
            </a:r>
            <a:r>
              <a:rPr lang="en-US" altLang="zh-TW" sz="2000" dirty="0"/>
              <a:t>:</a:t>
            </a:r>
            <a:r>
              <a:rPr lang="zh-TW" altLang="en-US" sz="2000" dirty="0"/>
              <a:t> 在必要警告場景中觀察到的頻率</a:t>
            </a:r>
          </a:p>
        </p:txBody>
      </p:sp>
      <p:sp>
        <p:nvSpPr>
          <p:cNvPr id="31" name="文字方塊 30">
            <a:extLst>
              <a:ext uri="{FF2B5EF4-FFF2-40B4-BE49-F238E27FC236}">
                <a16:creationId xmlns:a16="http://schemas.microsoft.com/office/drawing/2014/main" id="{90F61E0F-56E5-4806-A682-67CB682C7D5E}"/>
              </a:ext>
            </a:extLst>
          </p:cNvPr>
          <p:cNvSpPr txBox="1"/>
          <p:nvPr/>
        </p:nvSpPr>
        <p:spPr>
          <a:xfrm>
            <a:off x="700184" y="3502460"/>
            <a:ext cx="5472973" cy="961930"/>
          </a:xfrm>
          <a:prstGeom prst="rect">
            <a:avLst/>
          </a:prstGeom>
          <a:noFill/>
        </p:spPr>
        <p:txBody>
          <a:bodyPr wrap="none" rtlCol="0">
            <a:spAutoFit/>
          </a:bodyPr>
          <a:lstStyle/>
          <a:p>
            <a:pPr marL="285750" indent="-285750">
              <a:lnSpc>
                <a:spcPct val="150000"/>
              </a:lnSpc>
              <a:buFont typeface="Wingdings" panose="05000000000000000000" pitchFamily="2" charset="2"/>
              <a:buChar char="Ø"/>
            </a:pPr>
            <a:r>
              <a:rPr lang="zh-TW" altLang="en-US" sz="2000" dirty="0">
                <a:latin typeface="+mj-ea"/>
                <a:ea typeface="+mj-ea"/>
              </a:rPr>
              <a:t>實用質量 </a:t>
            </a:r>
            <a:r>
              <a:rPr lang="en-US" altLang="zh-TW" sz="2000" dirty="0">
                <a:latin typeface="+mj-ea"/>
                <a:ea typeface="+mj-ea"/>
              </a:rPr>
              <a:t>:</a:t>
            </a:r>
            <a:r>
              <a:rPr lang="zh-TW" altLang="en-US" sz="2000" dirty="0">
                <a:latin typeface="+mj-ea"/>
                <a:ea typeface="+mj-ea"/>
              </a:rPr>
              <a:t> 實現行為目標</a:t>
            </a:r>
            <a:r>
              <a:rPr lang="en-US" altLang="zh-TW" sz="2000" dirty="0">
                <a:latin typeface="+mj-ea"/>
                <a:ea typeface="+mj-ea"/>
              </a:rPr>
              <a:t>(</a:t>
            </a:r>
            <a:r>
              <a:rPr lang="zh-TW" altLang="en-US" sz="2000" dirty="0">
                <a:latin typeface="+mj-ea"/>
                <a:ea typeface="+mj-ea"/>
              </a:rPr>
              <a:t>避免事故</a:t>
            </a:r>
            <a:r>
              <a:rPr lang="en-US" altLang="zh-TW" sz="2000" dirty="0">
                <a:latin typeface="+mj-ea"/>
                <a:ea typeface="+mj-ea"/>
              </a:rPr>
              <a:t>)</a:t>
            </a:r>
            <a:r>
              <a:rPr lang="zh-TW" altLang="en-US" sz="2000" dirty="0">
                <a:latin typeface="+mj-ea"/>
                <a:ea typeface="+mj-ea"/>
              </a:rPr>
              <a:t>的有效性</a:t>
            </a:r>
            <a:endParaRPr lang="en-US" altLang="zh-TW" sz="2000" dirty="0">
              <a:latin typeface="+mj-ea"/>
              <a:ea typeface="+mj-ea"/>
            </a:endParaRPr>
          </a:p>
          <a:p>
            <a:pPr marL="285750" indent="-285750">
              <a:lnSpc>
                <a:spcPct val="150000"/>
              </a:lnSpc>
              <a:buFont typeface="Wingdings" panose="05000000000000000000" pitchFamily="2" charset="2"/>
              <a:buChar char="Ø"/>
            </a:pPr>
            <a:r>
              <a:rPr lang="zh-TW" altLang="en-US" sz="2000" dirty="0">
                <a:latin typeface="+mj-ea"/>
                <a:ea typeface="+mj-ea"/>
              </a:rPr>
              <a:t>享樂質量 </a:t>
            </a:r>
            <a:r>
              <a:rPr lang="en-US" altLang="zh-TW" sz="2000" dirty="0">
                <a:latin typeface="+mj-ea"/>
                <a:ea typeface="+mj-ea"/>
              </a:rPr>
              <a:t>:</a:t>
            </a:r>
            <a:r>
              <a:rPr lang="zh-TW" altLang="en-US" sz="2000" dirty="0">
                <a:latin typeface="+mj-ea"/>
                <a:ea typeface="+mj-ea"/>
              </a:rPr>
              <a:t> 其中包含</a:t>
            </a:r>
            <a:r>
              <a:rPr lang="en-US" altLang="zh-TW" sz="2000" dirty="0">
                <a:latin typeface="+mj-ea"/>
                <a:ea typeface="+mj-ea"/>
              </a:rPr>
              <a:t>“</a:t>
            </a:r>
            <a:r>
              <a:rPr lang="zh-TW" altLang="en-US" sz="2000" dirty="0">
                <a:latin typeface="+mj-ea"/>
                <a:ea typeface="+mj-ea"/>
              </a:rPr>
              <a:t>審美</a:t>
            </a:r>
            <a:r>
              <a:rPr lang="en-US" altLang="zh-TW" sz="2000" dirty="0">
                <a:latin typeface="+mj-ea"/>
                <a:ea typeface="+mj-ea"/>
              </a:rPr>
              <a:t>”</a:t>
            </a:r>
            <a:r>
              <a:rPr lang="zh-TW" altLang="en-US" sz="2000" dirty="0">
                <a:latin typeface="+mj-ea"/>
                <a:ea typeface="+mj-ea"/>
              </a:rPr>
              <a:t>或</a:t>
            </a:r>
            <a:r>
              <a:rPr lang="en-US" altLang="zh-TW" sz="2000" dirty="0">
                <a:latin typeface="+mj-ea"/>
                <a:ea typeface="+mj-ea"/>
              </a:rPr>
              <a:t>“</a:t>
            </a:r>
            <a:r>
              <a:rPr lang="zh-TW" altLang="en-US" sz="2000" dirty="0">
                <a:latin typeface="+mj-ea"/>
                <a:ea typeface="+mj-ea"/>
              </a:rPr>
              <a:t>創意</a:t>
            </a:r>
            <a:r>
              <a:rPr lang="en-US" altLang="zh-TW" sz="2000" dirty="0">
                <a:latin typeface="+mj-ea"/>
                <a:ea typeface="+mj-ea"/>
              </a:rPr>
              <a:t>”</a:t>
            </a:r>
            <a:r>
              <a:rPr lang="zh-TW" altLang="en-US" sz="2000" dirty="0">
                <a:latin typeface="+mj-ea"/>
                <a:ea typeface="+mj-ea"/>
              </a:rPr>
              <a:t>等項目</a:t>
            </a:r>
          </a:p>
        </p:txBody>
      </p:sp>
    </p:spTree>
    <p:extLst>
      <p:ext uri="{BB962C8B-B14F-4D97-AF65-F5344CB8AC3E}">
        <p14:creationId xmlns:p14="http://schemas.microsoft.com/office/powerpoint/2010/main" val="3356362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98836136-0F74-4F93-9FEB-616D948C3773}"/>
              </a:ext>
            </a:extLst>
          </p:cNvPr>
          <p:cNvSpPr/>
          <p:nvPr/>
        </p:nvSpPr>
        <p:spPr>
          <a:xfrm>
            <a:off x="-1" y="0"/>
            <a:ext cx="12192001" cy="741872"/>
          </a:xfrm>
          <a:prstGeom prst="rect">
            <a:avLst/>
          </a:prstGeom>
          <a:solidFill>
            <a:schemeClr val="tx2"/>
          </a:solidFill>
          <a:ln>
            <a:solidFill>
              <a:schemeClr val="tx2"/>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3" name="文字方塊 2">
            <a:extLst>
              <a:ext uri="{FF2B5EF4-FFF2-40B4-BE49-F238E27FC236}">
                <a16:creationId xmlns:a16="http://schemas.microsoft.com/office/drawing/2014/main" id="{55F7D905-326D-42C8-9E25-939B7C95E05D}"/>
              </a:ext>
            </a:extLst>
          </p:cNvPr>
          <p:cNvSpPr txBox="1"/>
          <p:nvPr/>
        </p:nvSpPr>
        <p:spPr>
          <a:xfrm>
            <a:off x="94890" y="140103"/>
            <a:ext cx="1210588" cy="461665"/>
          </a:xfrm>
          <a:prstGeom prst="rect">
            <a:avLst/>
          </a:prstGeom>
          <a:noFill/>
        </p:spPr>
        <p:txBody>
          <a:bodyPr wrap="none" rtlCol="0">
            <a:spAutoFit/>
          </a:bodyPr>
          <a:lstStyle/>
          <a:p>
            <a:r>
              <a:rPr lang="en-US" altLang="zh-TW" sz="2400" b="1" dirty="0">
                <a:solidFill>
                  <a:schemeClr val="bg1"/>
                </a:solidFill>
              </a:rPr>
              <a:t>Method</a:t>
            </a:r>
            <a:endParaRPr lang="zh-TW" altLang="en-US" sz="2400" b="1" dirty="0">
              <a:solidFill>
                <a:schemeClr val="bg1"/>
              </a:solidFill>
            </a:endParaRPr>
          </a:p>
        </p:txBody>
      </p:sp>
      <p:sp>
        <p:nvSpPr>
          <p:cNvPr id="26" name="文字方塊 25">
            <a:extLst>
              <a:ext uri="{FF2B5EF4-FFF2-40B4-BE49-F238E27FC236}">
                <a16:creationId xmlns:a16="http://schemas.microsoft.com/office/drawing/2014/main" id="{58F968DB-413B-4A07-949E-FFD625A8BF21}"/>
              </a:ext>
            </a:extLst>
          </p:cNvPr>
          <p:cNvSpPr txBox="1"/>
          <p:nvPr/>
        </p:nvSpPr>
        <p:spPr>
          <a:xfrm>
            <a:off x="1521139" y="140102"/>
            <a:ext cx="1415772" cy="461665"/>
          </a:xfrm>
          <a:prstGeom prst="rect">
            <a:avLst/>
          </a:prstGeom>
          <a:noFill/>
        </p:spPr>
        <p:txBody>
          <a:bodyPr wrap="none" rtlCol="0">
            <a:spAutoFit/>
          </a:bodyPr>
          <a:lstStyle/>
          <a:p>
            <a:r>
              <a:rPr lang="zh-TW" altLang="en-US" sz="2400" b="1" dirty="0">
                <a:solidFill>
                  <a:schemeClr val="accent4">
                    <a:lumMod val="20000"/>
                    <a:lumOff val="80000"/>
                  </a:schemeClr>
                </a:solidFill>
              </a:rPr>
              <a:t>實驗程序</a:t>
            </a:r>
          </a:p>
        </p:txBody>
      </p:sp>
      <p:sp>
        <p:nvSpPr>
          <p:cNvPr id="5" name="文字方塊 4">
            <a:extLst>
              <a:ext uri="{FF2B5EF4-FFF2-40B4-BE49-F238E27FC236}">
                <a16:creationId xmlns:a16="http://schemas.microsoft.com/office/drawing/2014/main" id="{1A99F6C3-F7D8-4D10-8E3D-488B40EDB882}"/>
              </a:ext>
            </a:extLst>
          </p:cNvPr>
          <p:cNvSpPr txBox="1"/>
          <p:nvPr/>
        </p:nvSpPr>
        <p:spPr>
          <a:xfrm>
            <a:off x="269527" y="699122"/>
            <a:ext cx="11652943" cy="1885260"/>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zh-TW" altLang="en-US" sz="2000" dirty="0"/>
              <a:t>先向受測者介紹實驗內容，並介紹每一種警告的概念</a:t>
            </a:r>
            <a:endParaRPr lang="en-US" altLang="zh-TW" sz="2000" dirty="0"/>
          </a:p>
          <a:p>
            <a:pPr marL="285750" indent="-285750">
              <a:lnSpc>
                <a:spcPct val="150000"/>
              </a:lnSpc>
              <a:buFont typeface="Arial" panose="020B0604020202020204" pitchFamily="34" charset="0"/>
              <a:buChar char="•"/>
            </a:pPr>
            <a:r>
              <a:rPr lang="zh-TW" altLang="en-US" sz="2000" dirty="0"/>
              <a:t>讓受測者進行模擬器訓練</a:t>
            </a:r>
            <a:r>
              <a:rPr lang="en-US" altLang="zh-TW" sz="2000" dirty="0"/>
              <a:t>5</a:t>
            </a:r>
            <a:r>
              <a:rPr lang="zh-TW" altLang="en-US" sz="2000" dirty="0"/>
              <a:t>分鐘</a:t>
            </a:r>
            <a:endParaRPr lang="en-US" altLang="zh-TW" sz="2000" dirty="0"/>
          </a:p>
          <a:p>
            <a:pPr marL="285750" indent="-285750">
              <a:lnSpc>
                <a:spcPct val="150000"/>
              </a:lnSpc>
              <a:buFont typeface="Arial" panose="020B0604020202020204" pitchFamily="34" charset="0"/>
              <a:buChar char="•"/>
            </a:pPr>
            <a:r>
              <a:rPr lang="zh-TW" altLang="en-US" sz="2000" dirty="0"/>
              <a:t>第一階段的實驗，目的是為了檢測四種警告的效率</a:t>
            </a:r>
            <a:endParaRPr lang="en-US" altLang="zh-TW" sz="2000" dirty="0"/>
          </a:p>
          <a:p>
            <a:pPr marL="285750" indent="-285750">
              <a:lnSpc>
                <a:spcPct val="150000"/>
              </a:lnSpc>
              <a:buFont typeface="Arial" panose="020B0604020202020204" pitchFamily="34" charset="0"/>
              <a:buChar char="•"/>
            </a:pPr>
            <a:r>
              <a:rPr lang="zh-TW" altLang="en-US" sz="2000" dirty="0"/>
              <a:t>第二階段的實驗，目的是想檢測誤報的情況</a:t>
            </a:r>
          </a:p>
        </p:txBody>
      </p:sp>
      <p:graphicFrame>
        <p:nvGraphicFramePr>
          <p:cNvPr id="4" name="表格 3">
            <a:extLst>
              <a:ext uri="{FF2B5EF4-FFF2-40B4-BE49-F238E27FC236}">
                <a16:creationId xmlns:a16="http://schemas.microsoft.com/office/drawing/2014/main" id="{EE2AFAA3-B3EF-4A04-BA02-A7DA81D47E9A}"/>
              </a:ext>
            </a:extLst>
          </p:cNvPr>
          <p:cNvGraphicFramePr>
            <a:graphicFrameLocks noGrp="1"/>
          </p:cNvGraphicFramePr>
          <p:nvPr>
            <p:extLst>
              <p:ext uri="{D42A27DB-BD31-4B8C-83A1-F6EECF244321}">
                <p14:modId xmlns:p14="http://schemas.microsoft.com/office/powerpoint/2010/main" val="1955739879"/>
              </p:ext>
            </p:extLst>
          </p:nvPr>
        </p:nvGraphicFramePr>
        <p:xfrm>
          <a:off x="951778" y="2688557"/>
          <a:ext cx="5320972" cy="4079240"/>
        </p:xfrm>
        <a:graphic>
          <a:graphicData uri="http://schemas.openxmlformats.org/drawingml/2006/table">
            <a:tbl>
              <a:tblPr firstRow="1" bandRow="1">
                <a:tableStyleId>{5940675A-B579-460E-94D1-54222C63F5DA}</a:tableStyleId>
              </a:tblPr>
              <a:tblGrid>
                <a:gridCol w="708343">
                  <a:extLst>
                    <a:ext uri="{9D8B030D-6E8A-4147-A177-3AD203B41FA5}">
                      <a16:colId xmlns:a16="http://schemas.microsoft.com/office/drawing/2014/main" val="2638874202"/>
                    </a:ext>
                  </a:extLst>
                </a:gridCol>
                <a:gridCol w="708343">
                  <a:extLst>
                    <a:ext uri="{9D8B030D-6E8A-4147-A177-3AD203B41FA5}">
                      <a16:colId xmlns:a16="http://schemas.microsoft.com/office/drawing/2014/main" val="2879834757"/>
                    </a:ext>
                  </a:extLst>
                </a:gridCol>
                <a:gridCol w="1622743">
                  <a:extLst>
                    <a:ext uri="{9D8B030D-6E8A-4147-A177-3AD203B41FA5}">
                      <a16:colId xmlns:a16="http://schemas.microsoft.com/office/drawing/2014/main" val="945941251"/>
                    </a:ext>
                  </a:extLst>
                </a:gridCol>
                <a:gridCol w="1165543">
                  <a:extLst>
                    <a:ext uri="{9D8B030D-6E8A-4147-A177-3AD203B41FA5}">
                      <a16:colId xmlns:a16="http://schemas.microsoft.com/office/drawing/2014/main" val="867604615"/>
                    </a:ext>
                  </a:extLst>
                </a:gridCol>
                <a:gridCol w="1116000">
                  <a:extLst>
                    <a:ext uri="{9D8B030D-6E8A-4147-A177-3AD203B41FA5}">
                      <a16:colId xmlns:a16="http://schemas.microsoft.com/office/drawing/2014/main" val="63716937"/>
                    </a:ext>
                  </a:extLst>
                </a:gridCol>
              </a:tblGrid>
              <a:tr h="370840">
                <a:tc>
                  <a:txBody>
                    <a:bodyPr/>
                    <a:lstStyle/>
                    <a:p>
                      <a:pPr algn="ctr"/>
                      <a:r>
                        <a:rPr lang="zh-TW" altLang="en-US" dirty="0"/>
                        <a:t>實驗</a:t>
                      </a:r>
                    </a:p>
                  </a:txBody>
                  <a:tcPr anchor="ctr">
                    <a:solidFill>
                      <a:schemeClr val="accent5">
                        <a:lumMod val="20000"/>
                        <a:lumOff val="80000"/>
                      </a:schemeClr>
                    </a:solidFill>
                  </a:tcPr>
                </a:tc>
                <a:tc>
                  <a:txBody>
                    <a:bodyPr/>
                    <a:lstStyle/>
                    <a:p>
                      <a:pPr algn="ctr"/>
                      <a:r>
                        <a:rPr lang="zh-TW" altLang="en-US" dirty="0"/>
                        <a:t>事件</a:t>
                      </a:r>
                    </a:p>
                  </a:txBody>
                  <a:tcPr anchor="ctr">
                    <a:solidFill>
                      <a:schemeClr val="accent5">
                        <a:lumMod val="20000"/>
                        <a:lumOff val="80000"/>
                      </a:schemeClr>
                    </a:solidFill>
                  </a:tcPr>
                </a:tc>
                <a:tc>
                  <a:txBody>
                    <a:bodyPr/>
                    <a:lstStyle/>
                    <a:p>
                      <a:pPr algn="ctr"/>
                      <a:r>
                        <a:rPr lang="zh-TW" altLang="en-US" dirty="0"/>
                        <a:t>設想</a:t>
                      </a:r>
                    </a:p>
                  </a:txBody>
                  <a:tcPr anchor="ctr">
                    <a:solidFill>
                      <a:schemeClr val="accent5">
                        <a:lumMod val="20000"/>
                        <a:lumOff val="80000"/>
                      </a:schemeClr>
                    </a:solidFill>
                  </a:tcPr>
                </a:tc>
                <a:tc>
                  <a:txBody>
                    <a:bodyPr/>
                    <a:lstStyle/>
                    <a:p>
                      <a:pPr algn="ctr"/>
                      <a:r>
                        <a:rPr lang="zh-TW" altLang="en-US" dirty="0"/>
                        <a:t>危險方向</a:t>
                      </a:r>
                    </a:p>
                  </a:txBody>
                  <a:tcPr anchor="ctr">
                    <a:solidFill>
                      <a:schemeClr val="accent5">
                        <a:lumMod val="20000"/>
                        <a:lumOff val="80000"/>
                      </a:schemeClr>
                    </a:solidFill>
                  </a:tcPr>
                </a:tc>
                <a:tc>
                  <a:txBody>
                    <a:bodyPr/>
                    <a:lstStyle/>
                    <a:p>
                      <a:pPr algn="ctr"/>
                      <a:r>
                        <a:rPr lang="zh-TW" altLang="en-US" dirty="0"/>
                        <a:t>警告類型</a:t>
                      </a:r>
                    </a:p>
                  </a:txBody>
                  <a:tcPr anchor="ctr">
                    <a:solidFill>
                      <a:schemeClr val="accent5">
                        <a:lumMod val="20000"/>
                        <a:lumOff val="80000"/>
                      </a:schemeClr>
                    </a:solidFill>
                  </a:tcPr>
                </a:tc>
                <a:extLst>
                  <a:ext uri="{0D108BD9-81ED-4DB2-BD59-A6C34878D82A}">
                    <a16:rowId xmlns:a16="http://schemas.microsoft.com/office/drawing/2014/main" val="2381490913"/>
                  </a:ext>
                </a:extLst>
              </a:tr>
              <a:tr h="370840">
                <a:tc rowSpan="2">
                  <a:txBody>
                    <a:bodyPr/>
                    <a:lstStyle/>
                    <a:p>
                      <a:pPr algn="ctr"/>
                      <a:r>
                        <a:rPr lang="zh-TW" altLang="en-US" dirty="0"/>
                        <a:t>一</a:t>
                      </a:r>
                    </a:p>
                  </a:txBody>
                  <a:tcPr anchor="ctr">
                    <a:lnB w="38100" cap="flat" cmpd="sng" algn="ctr">
                      <a:solidFill>
                        <a:schemeClr val="tx1"/>
                      </a:solidFill>
                      <a:prstDash val="solid"/>
                      <a:round/>
                      <a:headEnd type="none" w="med" len="med"/>
                      <a:tailEnd type="none" w="med" len="med"/>
                    </a:lnB>
                  </a:tcPr>
                </a:tc>
                <a:tc>
                  <a:txBody>
                    <a:bodyPr/>
                    <a:lstStyle/>
                    <a:p>
                      <a:pPr algn="ctr"/>
                      <a:r>
                        <a:rPr lang="en-US" altLang="zh-TW" dirty="0"/>
                        <a:t>1</a:t>
                      </a:r>
                      <a:endParaRPr lang="zh-TW" altLang="en-US" dirty="0"/>
                    </a:p>
                  </a:txBody>
                  <a:tcPr anchor="ctr">
                    <a:solidFill>
                      <a:schemeClr val="accent2">
                        <a:lumMod val="20000"/>
                        <a:lumOff val="80000"/>
                      </a:schemeClr>
                    </a:solidFill>
                  </a:tcPr>
                </a:tc>
                <a:tc>
                  <a:txBody>
                    <a:bodyPr/>
                    <a:lstStyle/>
                    <a:p>
                      <a:pPr algn="ctr"/>
                      <a:r>
                        <a:rPr lang="zh-TW" altLang="en-US" dirty="0"/>
                        <a:t>過馬路的行人</a:t>
                      </a:r>
                    </a:p>
                  </a:txBody>
                  <a:tcPr anchor="ctr">
                    <a:solidFill>
                      <a:schemeClr val="accent2">
                        <a:lumMod val="20000"/>
                        <a:lumOff val="80000"/>
                      </a:schemeClr>
                    </a:solidFill>
                  </a:tcPr>
                </a:tc>
                <a:tc>
                  <a:txBody>
                    <a:bodyPr/>
                    <a:lstStyle/>
                    <a:p>
                      <a:pPr algn="ctr"/>
                      <a:r>
                        <a:rPr lang="zh-TW" altLang="en-US" dirty="0"/>
                        <a:t>右邊</a:t>
                      </a:r>
                    </a:p>
                  </a:txBody>
                  <a:tcPr anchor="ctr">
                    <a:solidFill>
                      <a:schemeClr val="accent2">
                        <a:lumMod val="20000"/>
                        <a:lumOff val="80000"/>
                      </a:schemeClr>
                    </a:solidFill>
                  </a:tcPr>
                </a:tc>
                <a:tc>
                  <a:txBody>
                    <a:bodyPr/>
                    <a:lstStyle/>
                    <a:p>
                      <a:pPr algn="ctr"/>
                      <a:r>
                        <a:rPr lang="zh-TW" altLang="en-US" dirty="0"/>
                        <a:t>必要</a:t>
                      </a:r>
                    </a:p>
                  </a:txBody>
                  <a:tcPr anchor="ctr">
                    <a:solidFill>
                      <a:schemeClr val="accent2">
                        <a:lumMod val="20000"/>
                        <a:lumOff val="80000"/>
                      </a:schemeClr>
                    </a:solidFill>
                  </a:tcPr>
                </a:tc>
                <a:extLst>
                  <a:ext uri="{0D108BD9-81ED-4DB2-BD59-A6C34878D82A}">
                    <a16:rowId xmlns:a16="http://schemas.microsoft.com/office/drawing/2014/main" val="2914299340"/>
                  </a:ext>
                </a:extLst>
              </a:tr>
              <a:tr h="370840">
                <a:tc vMerge="1">
                  <a:txBody>
                    <a:bodyPr/>
                    <a:lstStyle/>
                    <a:p>
                      <a:pPr algn="ctr"/>
                      <a:endParaRPr lang="zh-TW" altLang="en-US" dirty="0"/>
                    </a:p>
                  </a:txBody>
                  <a:tcPr anchor="ctr"/>
                </a:tc>
                <a:tc>
                  <a:txBody>
                    <a:bodyPr/>
                    <a:lstStyle/>
                    <a:p>
                      <a:pPr algn="ctr"/>
                      <a:r>
                        <a:rPr lang="en-US" altLang="zh-TW" dirty="0"/>
                        <a:t>2</a:t>
                      </a:r>
                      <a:endParaRPr lang="zh-TW" altLang="en-US" dirty="0"/>
                    </a:p>
                  </a:txBody>
                  <a:tcPr anchor="ctr">
                    <a:lnB w="381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zh-TW" altLang="en-US" dirty="0"/>
                        <a:t>未讓行的車輛</a:t>
                      </a:r>
                    </a:p>
                  </a:txBody>
                  <a:tcPr anchor="ctr">
                    <a:lnB w="381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zh-TW" altLang="en-US" dirty="0"/>
                        <a:t>左邊</a:t>
                      </a:r>
                    </a:p>
                  </a:txBody>
                  <a:tcPr anchor="ctr">
                    <a:lnB w="381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zh-TW" altLang="en-US" dirty="0"/>
                        <a:t>必要</a:t>
                      </a:r>
                    </a:p>
                  </a:txBody>
                  <a:tcPr anchor="ctr">
                    <a:lnB w="381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833692960"/>
                  </a:ext>
                </a:extLst>
              </a:tr>
              <a:tr h="370840">
                <a:tc rowSpan="8">
                  <a:txBody>
                    <a:bodyPr/>
                    <a:lstStyle/>
                    <a:p>
                      <a:pPr algn="ctr"/>
                      <a:r>
                        <a:rPr lang="zh-TW" altLang="en-US" dirty="0"/>
                        <a:t>二</a:t>
                      </a:r>
                    </a:p>
                  </a:txBody>
                  <a:tcPr anchor="ctr">
                    <a:lnT w="38100" cap="flat" cmpd="sng" algn="ctr">
                      <a:solidFill>
                        <a:schemeClr val="tx1"/>
                      </a:solidFill>
                      <a:prstDash val="solid"/>
                      <a:round/>
                      <a:headEnd type="none" w="med" len="med"/>
                      <a:tailEnd type="none" w="med" len="med"/>
                    </a:lnT>
                  </a:tcPr>
                </a:tc>
                <a:tc>
                  <a:txBody>
                    <a:bodyPr/>
                    <a:lstStyle/>
                    <a:p>
                      <a:pPr algn="ctr"/>
                      <a:r>
                        <a:rPr lang="en-US" altLang="zh-TW" dirty="0"/>
                        <a:t>1</a:t>
                      </a:r>
                      <a:endParaRPr lang="zh-TW" altLang="en-US" dirty="0"/>
                    </a:p>
                  </a:txBody>
                  <a:tcPr anchor="ctr">
                    <a:lnT w="38100" cap="flat" cmpd="sng" algn="ctr">
                      <a:solidFill>
                        <a:schemeClr val="tx1"/>
                      </a:solidFill>
                      <a:prstDash val="solid"/>
                      <a:round/>
                      <a:headEnd type="none" w="med" len="med"/>
                      <a:tailEnd type="none" w="med" len="med"/>
                    </a:lnT>
                  </a:tcPr>
                </a:tc>
                <a:tc>
                  <a:txBody>
                    <a:bodyPr/>
                    <a:lstStyle/>
                    <a:p>
                      <a:pPr algn="ctr"/>
                      <a:r>
                        <a:rPr lang="zh-TW" altLang="en-US" dirty="0"/>
                        <a:t>過馬路的行人</a:t>
                      </a:r>
                    </a:p>
                  </a:txBody>
                  <a:tcPr anchor="ctr">
                    <a:lnT w="381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dirty="0"/>
                        <a:t>右邊</a:t>
                      </a:r>
                    </a:p>
                  </a:txBody>
                  <a:tcPr anchor="ctr">
                    <a:lnT w="38100" cap="flat" cmpd="sng" algn="ctr">
                      <a:solidFill>
                        <a:schemeClr val="tx1"/>
                      </a:solidFill>
                      <a:prstDash val="solid"/>
                      <a:round/>
                      <a:headEnd type="none" w="med" len="med"/>
                      <a:tailEnd type="none" w="med" len="med"/>
                    </a:lnT>
                  </a:tcPr>
                </a:tc>
                <a:tc>
                  <a:txBody>
                    <a:bodyPr/>
                    <a:lstStyle/>
                    <a:p>
                      <a:pPr algn="ctr"/>
                      <a:r>
                        <a:rPr lang="zh-TW" altLang="en-US" dirty="0"/>
                        <a:t>不必要</a:t>
                      </a:r>
                    </a:p>
                  </a:txBody>
                  <a:tcPr anchor="ct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298734396"/>
                  </a:ext>
                </a:extLst>
              </a:tr>
              <a:tr h="370840">
                <a:tc vMerge="1">
                  <a:txBody>
                    <a:bodyPr/>
                    <a:lstStyle/>
                    <a:p>
                      <a:pPr algn="ctr"/>
                      <a:endParaRPr lang="zh-TW" altLang="en-US" dirty="0"/>
                    </a:p>
                  </a:txBody>
                  <a:tcPr anchor="ctr"/>
                </a:tc>
                <a:tc>
                  <a:txBody>
                    <a:bodyPr/>
                    <a:lstStyle/>
                    <a:p>
                      <a:pPr algn="ctr"/>
                      <a:r>
                        <a:rPr lang="en-US" altLang="zh-TW" dirty="0"/>
                        <a:t>2</a:t>
                      </a:r>
                      <a:endParaRPr lang="zh-TW" altLang="en-US" dirty="0"/>
                    </a:p>
                  </a:txBody>
                  <a:tcPr anchor="ctr"/>
                </a:tc>
                <a:tc>
                  <a:txBody>
                    <a:bodyPr/>
                    <a:lstStyle/>
                    <a:p>
                      <a:pPr algn="ctr"/>
                      <a:r>
                        <a:rPr lang="zh-TW" altLang="en-US" dirty="0"/>
                        <a:t>未讓行的車輛</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dirty="0"/>
                        <a:t>右邊</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dirty="0"/>
                        <a:t>不必要</a:t>
                      </a:r>
                    </a:p>
                  </a:txBody>
                  <a:tcPr anchor="ctr"/>
                </a:tc>
                <a:extLst>
                  <a:ext uri="{0D108BD9-81ED-4DB2-BD59-A6C34878D82A}">
                    <a16:rowId xmlns:a16="http://schemas.microsoft.com/office/drawing/2014/main" val="2436320809"/>
                  </a:ext>
                </a:extLst>
              </a:tr>
              <a:tr h="370840">
                <a:tc vMerge="1">
                  <a:txBody>
                    <a:bodyPr/>
                    <a:lstStyle/>
                    <a:p>
                      <a:pPr algn="ctr"/>
                      <a:endParaRPr lang="zh-TW" altLang="en-US" dirty="0"/>
                    </a:p>
                  </a:txBody>
                  <a:tcPr anchor="ctr"/>
                </a:tc>
                <a:tc>
                  <a:txBody>
                    <a:bodyPr/>
                    <a:lstStyle/>
                    <a:p>
                      <a:pPr algn="ctr"/>
                      <a:r>
                        <a:rPr lang="en-US" altLang="zh-TW" dirty="0"/>
                        <a:t>3</a:t>
                      </a:r>
                      <a:endParaRPr lang="zh-TW" altLang="en-US" dirty="0"/>
                    </a:p>
                  </a:txBody>
                  <a:tcPr anchor="ctr"/>
                </a:tc>
                <a:tc>
                  <a:txBody>
                    <a:bodyPr/>
                    <a:lstStyle/>
                    <a:p>
                      <a:pPr algn="ctr"/>
                      <a:r>
                        <a:rPr lang="zh-TW" altLang="en-US" dirty="0"/>
                        <a:t>過馬路的行人</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dirty="0"/>
                        <a:t>右邊</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dirty="0"/>
                        <a:t>不必要</a:t>
                      </a:r>
                    </a:p>
                  </a:txBody>
                  <a:tcPr anchor="ctr"/>
                </a:tc>
                <a:extLst>
                  <a:ext uri="{0D108BD9-81ED-4DB2-BD59-A6C34878D82A}">
                    <a16:rowId xmlns:a16="http://schemas.microsoft.com/office/drawing/2014/main" val="3857644597"/>
                  </a:ext>
                </a:extLst>
              </a:tr>
              <a:tr h="370840">
                <a:tc vMerge="1">
                  <a:txBody>
                    <a:bodyPr/>
                    <a:lstStyle/>
                    <a:p>
                      <a:pPr algn="ctr"/>
                      <a:endParaRPr lang="zh-TW" altLang="en-US" dirty="0"/>
                    </a:p>
                  </a:txBody>
                  <a:tcPr anchor="ctr"/>
                </a:tc>
                <a:tc>
                  <a:txBody>
                    <a:bodyPr/>
                    <a:lstStyle/>
                    <a:p>
                      <a:pPr algn="ctr"/>
                      <a:r>
                        <a:rPr lang="en-US" altLang="zh-TW" dirty="0"/>
                        <a:t>4</a:t>
                      </a:r>
                      <a:endParaRPr lang="zh-TW" altLang="en-US" dirty="0"/>
                    </a:p>
                  </a:txBody>
                  <a:tcPr anchor="ctr">
                    <a:solidFill>
                      <a:schemeClr val="accent2">
                        <a:lumMod val="20000"/>
                        <a:lumOff val="80000"/>
                      </a:schemeClr>
                    </a:solidFill>
                  </a:tcPr>
                </a:tc>
                <a:tc>
                  <a:txBody>
                    <a:bodyPr/>
                    <a:lstStyle/>
                    <a:p>
                      <a:pPr algn="ctr"/>
                      <a:r>
                        <a:rPr lang="zh-TW" altLang="en-US" dirty="0"/>
                        <a:t>未讓行的車輛</a:t>
                      </a:r>
                    </a:p>
                  </a:txBody>
                  <a:tcPr anchor="ctr">
                    <a:solidFill>
                      <a:schemeClr val="accent2">
                        <a:lumMod val="20000"/>
                        <a:lumOff val="80000"/>
                      </a:schemeClr>
                    </a:solidFill>
                  </a:tcPr>
                </a:tc>
                <a:tc>
                  <a:txBody>
                    <a:bodyPr/>
                    <a:lstStyle/>
                    <a:p>
                      <a:pPr algn="ctr"/>
                      <a:r>
                        <a:rPr lang="zh-TW" altLang="en-US" dirty="0"/>
                        <a:t>左邊</a:t>
                      </a:r>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dirty="0"/>
                        <a:t>必要</a:t>
                      </a:r>
                    </a:p>
                  </a:txBody>
                  <a:tcPr anchor="ctr">
                    <a:solidFill>
                      <a:schemeClr val="accent2">
                        <a:lumMod val="20000"/>
                        <a:lumOff val="80000"/>
                      </a:schemeClr>
                    </a:solidFill>
                  </a:tcPr>
                </a:tc>
                <a:extLst>
                  <a:ext uri="{0D108BD9-81ED-4DB2-BD59-A6C34878D82A}">
                    <a16:rowId xmlns:a16="http://schemas.microsoft.com/office/drawing/2014/main" val="687805442"/>
                  </a:ext>
                </a:extLst>
              </a:tr>
              <a:tr h="370840">
                <a:tc vMerge="1">
                  <a:txBody>
                    <a:bodyPr/>
                    <a:lstStyle/>
                    <a:p>
                      <a:pPr algn="ctr"/>
                      <a:endParaRPr lang="zh-TW" altLang="en-US" dirty="0"/>
                    </a:p>
                  </a:txBody>
                  <a:tcPr anchor="ctr"/>
                </a:tc>
                <a:tc>
                  <a:txBody>
                    <a:bodyPr/>
                    <a:lstStyle/>
                    <a:p>
                      <a:pPr algn="ctr"/>
                      <a:r>
                        <a:rPr lang="en-US" altLang="zh-TW" dirty="0"/>
                        <a:t>5</a:t>
                      </a:r>
                      <a:endParaRPr lang="zh-TW" altLang="en-US" dirty="0"/>
                    </a:p>
                  </a:txBody>
                  <a:tcPr anchor="ctr"/>
                </a:tc>
                <a:tc>
                  <a:txBody>
                    <a:bodyPr/>
                    <a:lstStyle/>
                    <a:p>
                      <a:pPr algn="ctr"/>
                      <a:r>
                        <a:rPr lang="zh-TW" altLang="en-US" dirty="0"/>
                        <a:t>過馬路的行人</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dirty="0"/>
                        <a:t>右邊</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dirty="0"/>
                        <a:t>不必要</a:t>
                      </a:r>
                    </a:p>
                  </a:txBody>
                  <a:tcPr anchor="ctr"/>
                </a:tc>
                <a:extLst>
                  <a:ext uri="{0D108BD9-81ED-4DB2-BD59-A6C34878D82A}">
                    <a16:rowId xmlns:a16="http://schemas.microsoft.com/office/drawing/2014/main" val="3925197191"/>
                  </a:ext>
                </a:extLst>
              </a:tr>
              <a:tr h="370840">
                <a:tc vMerge="1">
                  <a:txBody>
                    <a:bodyPr/>
                    <a:lstStyle/>
                    <a:p>
                      <a:pPr algn="ctr"/>
                      <a:endParaRPr lang="zh-TW" altLang="en-US" dirty="0"/>
                    </a:p>
                  </a:txBody>
                  <a:tcPr anchor="ctr"/>
                </a:tc>
                <a:tc>
                  <a:txBody>
                    <a:bodyPr/>
                    <a:lstStyle/>
                    <a:p>
                      <a:pPr algn="ctr"/>
                      <a:r>
                        <a:rPr lang="en-US" altLang="zh-TW" dirty="0"/>
                        <a:t>6</a:t>
                      </a:r>
                      <a:endParaRPr lang="zh-TW" altLang="en-US" dirty="0"/>
                    </a:p>
                  </a:txBody>
                  <a:tcPr anchor="ctr"/>
                </a:tc>
                <a:tc>
                  <a:txBody>
                    <a:bodyPr/>
                    <a:lstStyle/>
                    <a:p>
                      <a:pPr algn="ctr"/>
                      <a:r>
                        <a:rPr lang="zh-TW" altLang="en-US" dirty="0"/>
                        <a:t>未讓行的車輛</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dirty="0"/>
                        <a:t>右邊</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dirty="0"/>
                        <a:t>不必要</a:t>
                      </a:r>
                    </a:p>
                  </a:txBody>
                  <a:tcPr anchor="ctr"/>
                </a:tc>
                <a:extLst>
                  <a:ext uri="{0D108BD9-81ED-4DB2-BD59-A6C34878D82A}">
                    <a16:rowId xmlns:a16="http://schemas.microsoft.com/office/drawing/2014/main" val="2141822859"/>
                  </a:ext>
                </a:extLst>
              </a:tr>
              <a:tr h="370840">
                <a:tc vMerge="1">
                  <a:txBody>
                    <a:bodyPr/>
                    <a:lstStyle/>
                    <a:p>
                      <a:pPr algn="ctr"/>
                      <a:endParaRPr lang="zh-TW" altLang="en-US" dirty="0"/>
                    </a:p>
                  </a:txBody>
                  <a:tcPr anchor="ctr"/>
                </a:tc>
                <a:tc>
                  <a:txBody>
                    <a:bodyPr/>
                    <a:lstStyle/>
                    <a:p>
                      <a:pPr algn="ctr"/>
                      <a:r>
                        <a:rPr lang="en-US" altLang="zh-TW" dirty="0"/>
                        <a:t>7</a:t>
                      </a:r>
                      <a:endParaRPr lang="zh-TW" altLang="en-US" dirty="0"/>
                    </a:p>
                  </a:txBody>
                  <a:tcPr anchor="ctr"/>
                </a:tc>
                <a:tc>
                  <a:txBody>
                    <a:bodyPr/>
                    <a:lstStyle/>
                    <a:p>
                      <a:pPr algn="ctr"/>
                      <a:r>
                        <a:rPr lang="zh-TW" altLang="en-US" dirty="0"/>
                        <a:t>過馬路的行人</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dirty="0"/>
                        <a:t>右邊</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dirty="0"/>
                        <a:t>不必要</a:t>
                      </a:r>
                    </a:p>
                  </a:txBody>
                  <a:tcPr anchor="ctr"/>
                </a:tc>
                <a:extLst>
                  <a:ext uri="{0D108BD9-81ED-4DB2-BD59-A6C34878D82A}">
                    <a16:rowId xmlns:a16="http://schemas.microsoft.com/office/drawing/2014/main" val="191914872"/>
                  </a:ext>
                </a:extLst>
              </a:tr>
              <a:tr h="370840">
                <a:tc vMerge="1">
                  <a:txBody>
                    <a:bodyPr/>
                    <a:lstStyle/>
                    <a:p>
                      <a:pPr algn="ctr"/>
                      <a:endParaRPr lang="zh-TW" altLang="en-US" dirty="0"/>
                    </a:p>
                  </a:txBody>
                  <a:tcPr anchor="ctr"/>
                </a:tc>
                <a:tc>
                  <a:txBody>
                    <a:bodyPr/>
                    <a:lstStyle/>
                    <a:p>
                      <a:pPr algn="ctr"/>
                      <a:r>
                        <a:rPr lang="en-US" altLang="zh-TW" dirty="0"/>
                        <a:t>8</a:t>
                      </a:r>
                      <a:endParaRPr lang="zh-TW" altLang="en-US" dirty="0"/>
                    </a:p>
                  </a:txBody>
                  <a:tcPr anchor="ctr">
                    <a:solidFill>
                      <a:schemeClr val="accent2">
                        <a:lumMod val="20000"/>
                        <a:lumOff val="80000"/>
                      </a:schemeClr>
                    </a:solidFill>
                  </a:tcPr>
                </a:tc>
                <a:tc>
                  <a:txBody>
                    <a:bodyPr/>
                    <a:lstStyle/>
                    <a:p>
                      <a:pPr algn="ctr"/>
                      <a:r>
                        <a:rPr lang="zh-TW" altLang="en-US" dirty="0"/>
                        <a:t>未讓行的車輛</a:t>
                      </a:r>
                    </a:p>
                  </a:txBody>
                  <a:tcPr anchor="ctr">
                    <a:solidFill>
                      <a:schemeClr val="accent2">
                        <a:lumMod val="20000"/>
                        <a:lumOff val="80000"/>
                      </a:schemeClr>
                    </a:solidFill>
                  </a:tcPr>
                </a:tc>
                <a:tc>
                  <a:txBody>
                    <a:bodyPr/>
                    <a:lstStyle/>
                    <a:p>
                      <a:pPr algn="ctr"/>
                      <a:r>
                        <a:rPr lang="zh-TW" altLang="en-US" dirty="0"/>
                        <a:t>左邊</a:t>
                      </a:r>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dirty="0"/>
                        <a:t>必要</a:t>
                      </a:r>
                    </a:p>
                  </a:txBody>
                  <a:tcPr anchor="ctr">
                    <a:solidFill>
                      <a:schemeClr val="accent2">
                        <a:lumMod val="20000"/>
                        <a:lumOff val="80000"/>
                      </a:schemeClr>
                    </a:solidFill>
                  </a:tcPr>
                </a:tc>
                <a:extLst>
                  <a:ext uri="{0D108BD9-81ED-4DB2-BD59-A6C34878D82A}">
                    <a16:rowId xmlns:a16="http://schemas.microsoft.com/office/drawing/2014/main" val="2648037503"/>
                  </a:ext>
                </a:extLst>
              </a:tr>
            </a:tbl>
          </a:graphicData>
        </a:graphic>
      </p:graphicFrame>
      <p:sp>
        <p:nvSpPr>
          <p:cNvPr id="6" name="文字方塊 5">
            <a:extLst>
              <a:ext uri="{FF2B5EF4-FFF2-40B4-BE49-F238E27FC236}">
                <a16:creationId xmlns:a16="http://schemas.microsoft.com/office/drawing/2014/main" id="{D084A462-0C35-4C33-894D-2CAA38D7C1F6}"/>
              </a:ext>
            </a:extLst>
          </p:cNvPr>
          <p:cNvSpPr txBox="1"/>
          <p:nvPr/>
        </p:nvSpPr>
        <p:spPr>
          <a:xfrm>
            <a:off x="6361527" y="3731952"/>
            <a:ext cx="5467800" cy="961930"/>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zh-TW" altLang="en-US" sz="2000" b="1" dirty="0"/>
              <a:t>不必要</a:t>
            </a:r>
            <a:r>
              <a:rPr lang="zh-TW" altLang="en-US" sz="2000" dirty="0"/>
              <a:t> </a:t>
            </a:r>
            <a:r>
              <a:rPr lang="en-US" altLang="zh-TW" sz="2000" dirty="0"/>
              <a:t>:</a:t>
            </a:r>
            <a:r>
              <a:rPr lang="zh-TW" altLang="en-US" sz="2000" dirty="0"/>
              <a:t> 表示行人未穿越馬路，而是在路邊等待；車輛停在路口，禮讓受測者的車輛</a:t>
            </a:r>
          </a:p>
        </p:txBody>
      </p:sp>
    </p:spTree>
    <p:extLst>
      <p:ext uri="{BB962C8B-B14F-4D97-AF65-F5344CB8AC3E}">
        <p14:creationId xmlns:p14="http://schemas.microsoft.com/office/powerpoint/2010/main" val="3905505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8617272A-F5F2-44D7-83C1-57C09F82EB0F}"/>
              </a:ext>
            </a:extLst>
          </p:cNvPr>
          <p:cNvSpPr/>
          <p:nvPr/>
        </p:nvSpPr>
        <p:spPr>
          <a:xfrm>
            <a:off x="-1" y="0"/>
            <a:ext cx="12192001" cy="741872"/>
          </a:xfrm>
          <a:prstGeom prst="rect">
            <a:avLst/>
          </a:prstGeom>
          <a:solidFill>
            <a:schemeClr val="tx2"/>
          </a:solidFill>
          <a:ln>
            <a:solidFill>
              <a:schemeClr val="tx2"/>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3" name="文字方塊 2">
            <a:extLst>
              <a:ext uri="{FF2B5EF4-FFF2-40B4-BE49-F238E27FC236}">
                <a16:creationId xmlns:a16="http://schemas.microsoft.com/office/drawing/2014/main" id="{F9B0E588-D658-40C1-8280-733170201F22}"/>
              </a:ext>
            </a:extLst>
          </p:cNvPr>
          <p:cNvSpPr txBox="1"/>
          <p:nvPr/>
        </p:nvSpPr>
        <p:spPr>
          <a:xfrm>
            <a:off x="94890" y="140103"/>
            <a:ext cx="1141274" cy="461665"/>
          </a:xfrm>
          <a:prstGeom prst="rect">
            <a:avLst/>
          </a:prstGeom>
          <a:noFill/>
        </p:spPr>
        <p:txBody>
          <a:bodyPr wrap="none" rtlCol="0">
            <a:spAutoFit/>
          </a:bodyPr>
          <a:lstStyle/>
          <a:p>
            <a:r>
              <a:rPr lang="en-US" altLang="zh-TW" sz="2400" b="1" dirty="0">
                <a:solidFill>
                  <a:schemeClr val="bg1"/>
                </a:solidFill>
              </a:rPr>
              <a:t>Result</a:t>
            </a:r>
            <a:endParaRPr lang="zh-TW" altLang="en-US" sz="2400" b="1" dirty="0">
              <a:solidFill>
                <a:schemeClr val="bg1"/>
              </a:solidFill>
            </a:endParaRPr>
          </a:p>
        </p:txBody>
      </p:sp>
      <p:sp>
        <p:nvSpPr>
          <p:cNvPr id="4" name="文字方塊 3">
            <a:extLst>
              <a:ext uri="{FF2B5EF4-FFF2-40B4-BE49-F238E27FC236}">
                <a16:creationId xmlns:a16="http://schemas.microsoft.com/office/drawing/2014/main" id="{3F98486A-8997-4990-8152-A7E65730B91A}"/>
              </a:ext>
            </a:extLst>
          </p:cNvPr>
          <p:cNvSpPr txBox="1"/>
          <p:nvPr/>
        </p:nvSpPr>
        <p:spPr>
          <a:xfrm>
            <a:off x="1521139" y="140102"/>
            <a:ext cx="2031325" cy="461665"/>
          </a:xfrm>
          <a:prstGeom prst="rect">
            <a:avLst/>
          </a:prstGeom>
          <a:noFill/>
        </p:spPr>
        <p:txBody>
          <a:bodyPr wrap="none" rtlCol="0">
            <a:spAutoFit/>
          </a:bodyPr>
          <a:lstStyle/>
          <a:p>
            <a:r>
              <a:rPr lang="zh-TW" altLang="en-US" sz="2400" b="1" dirty="0">
                <a:solidFill>
                  <a:schemeClr val="accent4">
                    <a:lumMod val="20000"/>
                    <a:lumOff val="80000"/>
                  </a:schemeClr>
                </a:solidFill>
              </a:rPr>
              <a:t>第一階段實驗</a:t>
            </a:r>
          </a:p>
        </p:txBody>
      </p:sp>
      <p:pic>
        <p:nvPicPr>
          <p:cNvPr id="5" name="圖片 4">
            <a:extLst>
              <a:ext uri="{FF2B5EF4-FFF2-40B4-BE49-F238E27FC236}">
                <a16:creationId xmlns:a16="http://schemas.microsoft.com/office/drawing/2014/main" id="{4B2CFDEE-DC75-4DA2-9C8D-2E12C67B61B6}"/>
              </a:ext>
            </a:extLst>
          </p:cNvPr>
          <p:cNvPicPr>
            <a:picLocks noChangeAspect="1"/>
          </p:cNvPicPr>
          <p:nvPr/>
        </p:nvPicPr>
        <p:blipFill>
          <a:blip r:embed="rId3"/>
          <a:stretch>
            <a:fillRect/>
          </a:stretch>
        </p:blipFill>
        <p:spPr>
          <a:xfrm>
            <a:off x="-1" y="881974"/>
            <a:ext cx="12192000" cy="2694113"/>
          </a:xfrm>
          <a:prstGeom prst="rect">
            <a:avLst/>
          </a:prstGeom>
        </p:spPr>
      </p:pic>
      <p:sp>
        <p:nvSpPr>
          <p:cNvPr id="6" name="文字方塊 5">
            <a:extLst>
              <a:ext uri="{FF2B5EF4-FFF2-40B4-BE49-F238E27FC236}">
                <a16:creationId xmlns:a16="http://schemas.microsoft.com/office/drawing/2014/main" id="{69AFA686-3CA2-497B-AA23-42E00F88FF90}"/>
              </a:ext>
            </a:extLst>
          </p:cNvPr>
          <p:cNvSpPr txBox="1"/>
          <p:nvPr/>
        </p:nvSpPr>
        <p:spPr>
          <a:xfrm>
            <a:off x="94890" y="3716189"/>
            <a:ext cx="1390894" cy="369332"/>
          </a:xfrm>
          <a:prstGeom prst="rect">
            <a:avLst/>
          </a:prstGeom>
          <a:noFill/>
        </p:spPr>
        <p:txBody>
          <a:bodyPr wrap="none" rtlCol="0">
            <a:spAutoFit/>
          </a:bodyPr>
          <a:lstStyle/>
          <a:p>
            <a:r>
              <a:rPr lang="en-US" altLang="zh-TW" b="1" dirty="0"/>
              <a:t>Scenario 1</a:t>
            </a:r>
            <a:endParaRPr lang="zh-TW" altLang="en-US" b="1" dirty="0"/>
          </a:p>
        </p:txBody>
      </p:sp>
      <p:pic>
        <p:nvPicPr>
          <p:cNvPr id="1026" name="Picture 2" descr="圖 5">
            <a:extLst>
              <a:ext uri="{FF2B5EF4-FFF2-40B4-BE49-F238E27FC236}">
                <a16:creationId xmlns:a16="http://schemas.microsoft.com/office/drawing/2014/main" id="{40C32129-3813-4718-A716-C6C68880EF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1220" y="4140518"/>
            <a:ext cx="4233155" cy="2409886"/>
          </a:xfrm>
          <a:prstGeom prst="rect">
            <a:avLst/>
          </a:prstGeom>
          <a:noFill/>
          <a:extLst>
            <a:ext uri="{909E8E84-426E-40DD-AFC4-6F175D3DCCD1}">
              <a14:hiddenFill xmlns:a14="http://schemas.microsoft.com/office/drawing/2010/main">
                <a:solidFill>
                  <a:srgbClr val="FFFFFF"/>
                </a:solidFill>
              </a14:hiddenFill>
            </a:ext>
          </a:extLst>
        </p:spPr>
      </p:pic>
      <p:sp>
        <p:nvSpPr>
          <p:cNvPr id="9" name="矩形 8">
            <a:extLst>
              <a:ext uri="{FF2B5EF4-FFF2-40B4-BE49-F238E27FC236}">
                <a16:creationId xmlns:a16="http://schemas.microsoft.com/office/drawing/2014/main" id="{9979FFF0-FC32-4BC0-AEF6-9F41115622BE}"/>
              </a:ext>
            </a:extLst>
          </p:cNvPr>
          <p:cNvSpPr/>
          <p:nvPr/>
        </p:nvSpPr>
        <p:spPr>
          <a:xfrm>
            <a:off x="9581268" y="1844038"/>
            <a:ext cx="2473572" cy="144781"/>
          </a:xfrm>
          <a:prstGeom prst="rect">
            <a:avLst/>
          </a:prstGeom>
          <a:solidFill>
            <a:srgbClr val="FF0000">
              <a:alpha val="1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文字方塊 7">
            <a:extLst>
              <a:ext uri="{FF2B5EF4-FFF2-40B4-BE49-F238E27FC236}">
                <a16:creationId xmlns:a16="http://schemas.microsoft.com/office/drawing/2014/main" id="{0308514F-0EA5-4752-9F29-20C8E1F434BE}"/>
              </a:ext>
            </a:extLst>
          </p:cNvPr>
          <p:cNvSpPr txBox="1"/>
          <p:nvPr/>
        </p:nvSpPr>
        <p:spPr>
          <a:xfrm>
            <a:off x="4714874" y="4085521"/>
            <a:ext cx="7185905" cy="1885260"/>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zh-TW" altLang="en-US" sz="2000" dirty="0"/>
              <a:t>概念一與概念四的煞車反應時間有顯著差異 </a:t>
            </a:r>
            <a:r>
              <a:rPr lang="en-US" altLang="zh-TW" sz="2000" dirty="0"/>
              <a:t>:</a:t>
            </a:r>
            <a:r>
              <a:rPr lang="zh-TW" altLang="en-US" sz="2000" dirty="0"/>
              <a:t> 概念四的反應時間明顯較快</a:t>
            </a:r>
            <a:endParaRPr lang="en-US" altLang="zh-TW" sz="2000" dirty="0"/>
          </a:p>
          <a:p>
            <a:pPr marL="285750" indent="-285750">
              <a:lnSpc>
                <a:spcPct val="150000"/>
              </a:lnSpc>
              <a:buFont typeface="Wingdings" panose="05000000000000000000" pitchFamily="2" charset="2"/>
              <a:buChar char="Ø"/>
            </a:pPr>
            <a:r>
              <a:rPr lang="zh-TW" altLang="en-US" sz="2000" dirty="0"/>
              <a:t>雖然碰撞頻率沒有顯著差異，但是可以發現概念四的碰撞頻率是概念一的一半</a:t>
            </a:r>
          </a:p>
        </p:txBody>
      </p:sp>
      <p:sp>
        <p:nvSpPr>
          <p:cNvPr id="10" name="矩形 9">
            <a:extLst>
              <a:ext uri="{FF2B5EF4-FFF2-40B4-BE49-F238E27FC236}">
                <a16:creationId xmlns:a16="http://schemas.microsoft.com/office/drawing/2014/main" id="{BA2DF9B0-661A-4793-A5D8-48BC504859FB}"/>
              </a:ext>
            </a:extLst>
          </p:cNvPr>
          <p:cNvSpPr/>
          <p:nvPr/>
        </p:nvSpPr>
        <p:spPr>
          <a:xfrm>
            <a:off x="94890" y="2238375"/>
            <a:ext cx="11959950" cy="1190625"/>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987105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8617272A-F5F2-44D7-83C1-57C09F82EB0F}"/>
              </a:ext>
            </a:extLst>
          </p:cNvPr>
          <p:cNvSpPr/>
          <p:nvPr/>
        </p:nvSpPr>
        <p:spPr>
          <a:xfrm>
            <a:off x="-1" y="0"/>
            <a:ext cx="12192001" cy="741872"/>
          </a:xfrm>
          <a:prstGeom prst="rect">
            <a:avLst/>
          </a:prstGeom>
          <a:solidFill>
            <a:schemeClr val="tx2"/>
          </a:solidFill>
          <a:ln>
            <a:solidFill>
              <a:schemeClr val="tx2"/>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3" name="文字方塊 2">
            <a:extLst>
              <a:ext uri="{FF2B5EF4-FFF2-40B4-BE49-F238E27FC236}">
                <a16:creationId xmlns:a16="http://schemas.microsoft.com/office/drawing/2014/main" id="{F9B0E588-D658-40C1-8280-733170201F22}"/>
              </a:ext>
            </a:extLst>
          </p:cNvPr>
          <p:cNvSpPr txBox="1"/>
          <p:nvPr/>
        </p:nvSpPr>
        <p:spPr>
          <a:xfrm>
            <a:off x="94890" y="140103"/>
            <a:ext cx="1141274" cy="461665"/>
          </a:xfrm>
          <a:prstGeom prst="rect">
            <a:avLst/>
          </a:prstGeom>
          <a:noFill/>
        </p:spPr>
        <p:txBody>
          <a:bodyPr wrap="none" rtlCol="0">
            <a:spAutoFit/>
          </a:bodyPr>
          <a:lstStyle/>
          <a:p>
            <a:r>
              <a:rPr lang="en-US" altLang="zh-TW" sz="2400" b="1" dirty="0">
                <a:solidFill>
                  <a:schemeClr val="bg1"/>
                </a:solidFill>
              </a:rPr>
              <a:t>Result</a:t>
            </a:r>
            <a:endParaRPr lang="zh-TW" altLang="en-US" sz="2400" b="1" dirty="0">
              <a:solidFill>
                <a:schemeClr val="bg1"/>
              </a:solidFill>
            </a:endParaRPr>
          </a:p>
        </p:txBody>
      </p:sp>
      <p:sp>
        <p:nvSpPr>
          <p:cNvPr id="4" name="文字方塊 3">
            <a:extLst>
              <a:ext uri="{FF2B5EF4-FFF2-40B4-BE49-F238E27FC236}">
                <a16:creationId xmlns:a16="http://schemas.microsoft.com/office/drawing/2014/main" id="{3F98486A-8997-4990-8152-A7E65730B91A}"/>
              </a:ext>
            </a:extLst>
          </p:cNvPr>
          <p:cNvSpPr txBox="1"/>
          <p:nvPr/>
        </p:nvSpPr>
        <p:spPr>
          <a:xfrm>
            <a:off x="1521139" y="140102"/>
            <a:ext cx="2031325" cy="461665"/>
          </a:xfrm>
          <a:prstGeom prst="rect">
            <a:avLst/>
          </a:prstGeom>
          <a:noFill/>
        </p:spPr>
        <p:txBody>
          <a:bodyPr wrap="none" rtlCol="0">
            <a:spAutoFit/>
          </a:bodyPr>
          <a:lstStyle/>
          <a:p>
            <a:r>
              <a:rPr lang="zh-TW" altLang="en-US" sz="2400" b="1" dirty="0">
                <a:solidFill>
                  <a:schemeClr val="accent4">
                    <a:lumMod val="20000"/>
                    <a:lumOff val="80000"/>
                  </a:schemeClr>
                </a:solidFill>
              </a:rPr>
              <a:t>第一階段實驗</a:t>
            </a:r>
          </a:p>
        </p:txBody>
      </p:sp>
      <p:pic>
        <p:nvPicPr>
          <p:cNvPr id="5" name="圖片 4">
            <a:extLst>
              <a:ext uri="{FF2B5EF4-FFF2-40B4-BE49-F238E27FC236}">
                <a16:creationId xmlns:a16="http://schemas.microsoft.com/office/drawing/2014/main" id="{4B2CFDEE-DC75-4DA2-9C8D-2E12C67B61B6}"/>
              </a:ext>
            </a:extLst>
          </p:cNvPr>
          <p:cNvPicPr>
            <a:picLocks noChangeAspect="1"/>
          </p:cNvPicPr>
          <p:nvPr/>
        </p:nvPicPr>
        <p:blipFill>
          <a:blip r:embed="rId3"/>
          <a:stretch>
            <a:fillRect/>
          </a:stretch>
        </p:blipFill>
        <p:spPr>
          <a:xfrm>
            <a:off x="-1" y="881974"/>
            <a:ext cx="12192000" cy="2694113"/>
          </a:xfrm>
          <a:prstGeom prst="rect">
            <a:avLst/>
          </a:prstGeom>
        </p:spPr>
      </p:pic>
      <p:sp>
        <p:nvSpPr>
          <p:cNvPr id="6" name="文字方塊 5">
            <a:extLst>
              <a:ext uri="{FF2B5EF4-FFF2-40B4-BE49-F238E27FC236}">
                <a16:creationId xmlns:a16="http://schemas.microsoft.com/office/drawing/2014/main" id="{69AFA686-3CA2-497B-AA23-42E00F88FF90}"/>
              </a:ext>
            </a:extLst>
          </p:cNvPr>
          <p:cNvSpPr txBox="1"/>
          <p:nvPr/>
        </p:nvSpPr>
        <p:spPr>
          <a:xfrm>
            <a:off x="94890" y="3716189"/>
            <a:ext cx="1390894" cy="369332"/>
          </a:xfrm>
          <a:prstGeom prst="rect">
            <a:avLst/>
          </a:prstGeom>
          <a:noFill/>
        </p:spPr>
        <p:txBody>
          <a:bodyPr wrap="none" rtlCol="0">
            <a:spAutoFit/>
          </a:bodyPr>
          <a:lstStyle/>
          <a:p>
            <a:r>
              <a:rPr lang="en-US" altLang="zh-TW" b="1" dirty="0"/>
              <a:t>Scenario 2</a:t>
            </a:r>
            <a:endParaRPr lang="zh-TW" altLang="en-US" b="1" dirty="0"/>
          </a:p>
        </p:txBody>
      </p:sp>
      <p:sp>
        <p:nvSpPr>
          <p:cNvPr id="8" name="文字方塊 7">
            <a:extLst>
              <a:ext uri="{FF2B5EF4-FFF2-40B4-BE49-F238E27FC236}">
                <a16:creationId xmlns:a16="http://schemas.microsoft.com/office/drawing/2014/main" id="{0308514F-0EA5-4752-9F29-20C8E1F434BE}"/>
              </a:ext>
            </a:extLst>
          </p:cNvPr>
          <p:cNvSpPr txBox="1"/>
          <p:nvPr/>
        </p:nvSpPr>
        <p:spPr>
          <a:xfrm>
            <a:off x="4714874" y="4085521"/>
            <a:ext cx="7185905" cy="961930"/>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zh-TW" altLang="en-US" sz="2000" dirty="0"/>
              <a:t>與場景一相似，概念二和概念四都能有明顯的減輕碰撞頻率，但是都沒有顯著差異</a:t>
            </a:r>
          </a:p>
        </p:txBody>
      </p:sp>
      <p:sp>
        <p:nvSpPr>
          <p:cNvPr id="10" name="矩形 9">
            <a:extLst>
              <a:ext uri="{FF2B5EF4-FFF2-40B4-BE49-F238E27FC236}">
                <a16:creationId xmlns:a16="http://schemas.microsoft.com/office/drawing/2014/main" id="{E8FFCBAE-85FC-4A42-A846-8C62DF189248}"/>
              </a:ext>
            </a:extLst>
          </p:cNvPr>
          <p:cNvSpPr/>
          <p:nvPr/>
        </p:nvSpPr>
        <p:spPr>
          <a:xfrm>
            <a:off x="94890" y="1569027"/>
            <a:ext cx="11959950" cy="696191"/>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矩形 10">
            <a:extLst>
              <a:ext uri="{FF2B5EF4-FFF2-40B4-BE49-F238E27FC236}">
                <a16:creationId xmlns:a16="http://schemas.microsoft.com/office/drawing/2014/main" id="{F134B292-E1FA-4491-8D74-F4C1B462402B}"/>
              </a:ext>
            </a:extLst>
          </p:cNvPr>
          <p:cNvSpPr/>
          <p:nvPr/>
        </p:nvSpPr>
        <p:spPr>
          <a:xfrm>
            <a:off x="94890" y="2839317"/>
            <a:ext cx="11959950" cy="589683"/>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13" name="Picture 2">
            <a:extLst>
              <a:ext uri="{FF2B5EF4-FFF2-40B4-BE49-F238E27FC236}">
                <a16:creationId xmlns:a16="http://schemas.microsoft.com/office/drawing/2014/main" id="{EB71C70F-8B1B-4134-B283-64545527F8EB}"/>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91220" y="4149837"/>
            <a:ext cx="4233155" cy="2391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92349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8617272A-F5F2-44D7-83C1-57C09F82EB0F}"/>
              </a:ext>
            </a:extLst>
          </p:cNvPr>
          <p:cNvSpPr/>
          <p:nvPr/>
        </p:nvSpPr>
        <p:spPr>
          <a:xfrm>
            <a:off x="-1" y="0"/>
            <a:ext cx="12192001" cy="741872"/>
          </a:xfrm>
          <a:prstGeom prst="rect">
            <a:avLst/>
          </a:prstGeom>
          <a:solidFill>
            <a:schemeClr val="tx2"/>
          </a:solidFill>
          <a:ln>
            <a:solidFill>
              <a:schemeClr val="tx2"/>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3" name="文字方塊 2">
            <a:extLst>
              <a:ext uri="{FF2B5EF4-FFF2-40B4-BE49-F238E27FC236}">
                <a16:creationId xmlns:a16="http://schemas.microsoft.com/office/drawing/2014/main" id="{F9B0E588-D658-40C1-8280-733170201F22}"/>
              </a:ext>
            </a:extLst>
          </p:cNvPr>
          <p:cNvSpPr txBox="1"/>
          <p:nvPr/>
        </p:nvSpPr>
        <p:spPr>
          <a:xfrm>
            <a:off x="94890" y="140103"/>
            <a:ext cx="1141274" cy="461665"/>
          </a:xfrm>
          <a:prstGeom prst="rect">
            <a:avLst/>
          </a:prstGeom>
          <a:noFill/>
        </p:spPr>
        <p:txBody>
          <a:bodyPr wrap="none" rtlCol="0">
            <a:spAutoFit/>
          </a:bodyPr>
          <a:lstStyle/>
          <a:p>
            <a:r>
              <a:rPr lang="en-US" altLang="zh-TW" sz="2400" b="1" dirty="0">
                <a:solidFill>
                  <a:schemeClr val="bg1"/>
                </a:solidFill>
              </a:rPr>
              <a:t>Result</a:t>
            </a:r>
            <a:endParaRPr lang="zh-TW" altLang="en-US" sz="2400" b="1" dirty="0">
              <a:solidFill>
                <a:schemeClr val="bg1"/>
              </a:solidFill>
            </a:endParaRPr>
          </a:p>
        </p:txBody>
      </p:sp>
      <p:sp>
        <p:nvSpPr>
          <p:cNvPr id="4" name="文字方塊 3">
            <a:extLst>
              <a:ext uri="{FF2B5EF4-FFF2-40B4-BE49-F238E27FC236}">
                <a16:creationId xmlns:a16="http://schemas.microsoft.com/office/drawing/2014/main" id="{3F98486A-8997-4990-8152-A7E65730B91A}"/>
              </a:ext>
            </a:extLst>
          </p:cNvPr>
          <p:cNvSpPr txBox="1"/>
          <p:nvPr/>
        </p:nvSpPr>
        <p:spPr>
          <a:xfrm>
            <a:off x="1521139" y="140102"/>
            <a:ext cx="2031325" cy="461665"/>
          </a:xfrm>
          <a:prstGeom prst="rect">
            <a:avLst/>
          </a:prstGeom>
          <a:noFill/>
        </p:spPr>
        <p:txBody>
          <a:bodyPr wrap="none" rtlCol="0">
            <a:spAutoFit/>
          </a:bodyPr>
          <a:lstStyle/>
          <a:p>
            <a:r>
              <a:rPr lang="zh-TW" altLang="en-US" sz="2400" b="1" dirty="0">
                <a:solidFill>
                  <a:schemeClr val="accent4">
                    <a:lumMod val="20000"/>
                    <a:lumOff val="80000"/>
                  </a:schemeClr>
                </a:solidFill>
              </a:rPr>
              <a:t>第一階段實驗</a:t>
            </a:r>
          </a:p>
        </p:txBody>
      </p:sp>
      <p:pic>
        <p:nvPicPr>
          <p:cNvPr id="5" name="圖片 4">
            <a:extLst>
              <a:ext uri="{FF2B5EF4-FFF2-40B4-BE49-F238E27FC236}">
                <a16:creationId xmlns:a16="http://schemas.microsoft.com/office/drawing/2014/main" id="{4B2CFDEE-DC75-4DA2-9C8D-2E12C67B61B6}"/>
              </a:ext>
            </a:extLst>
          </p:cNvPr>
          <p:cNvPicPr>
            <a:picLocks noChangeAspect="1"/>
          </p:cNvPicPr>
          <p:nvPr/>
        </p:nvPicPr>
        <p:blipFill>
          <a:blip r:embed="rId3"/>
          <a:stretch>
            <a:fillRect/>
          </a:stretch>
        </p:blipFill>
        <p:spPr>
          <a:xfrm>
            <a:off x="-1" y="881974"/>
            <a:ext cx="12192000" cy="2694113"/>
          </a:xfrm>
          <a:prstGeom prst="rect">
            <a:avLst/>
          </a:prstGeom>
        </p:spPr>
      </p:pic>
      <p:sp>
        <p:nvSpPr>
          <p:cNvPr id="6" name="文字方塊 5">
            <a:extLst>
              <a:ext uri="{FF2B5EF4-FFF2-40B4-BE49-F238E27FC236}">
                <a16:creationId xmlns:a16="http://schemas.microsoft.com/office/drawing/2014/main" id="{69AFA686-3CA2-497B-AA23-42E00F88FF90}"/>
              </a:ext>
            </a:extLst>
          </p:cNvPr>
          <p:cNvSpPr txBox="1"/>
          <p:nvPr/>
        </p:nvSpPr>
        <p:spPr>
          <a:xfrm>
            <a:off x="94890" y="3716189"/>
            <a:ext cx="3982116" cy="369332"/>
          </a:xfrm>
          <a:prstGeom prst="rect">
            <a:avLst/>
          </a:prstGeom>
          <a:noFill/>
        </p:spPr>
        <p:txBody>
          <a:bodyPr wrap="none" rtlCol="0">
            <a:spAutoFit/>
          </a:bodyPr>
          <a:lstStyle/>
          <a:p>
            <a:r>
              <a:rPr lang="en-US" altLang="zh-TW" b="1" dirty="0"/>
              <a:t>Scenario 1</a:t>
            </a:r>
            <a:r>
              <a:rPr lang="zh-TW" altLang="en-US" b="1" dirty="0"/>
              <a:t>和</a:t>
            </a:r>
            <a:r>
              <a:rPr lang="en-US" altLang="zh-TW" b="1" dirty="0"/>
              <a:t>Scenario 2</a:t>
            </a:r>
            <a:r>
              <a:rPr lang="zh-TW" altLang="en-US" b="1" dirty="0"/>
              <a:t>的主觀評價</a:t>
            </a:r>
          </a:p>
        </p:txBody>
      </p:sp>
      <p:sp>
        <p:nvSpPr>
          <p:cNvPr id="8" name="文字方塊 7">
            <a:extLst>
              <a:ext uri="{FF2B5EF4-FFF2-40B4-BE49-F238E27FC236}">
                <a16:creationId xmlns:a16="http://schemas.microsoft.com/office/drawing/2014/main" id="{0308514F-0EA5-4752-9F29-20C8E1F434BE}"/>
              </a:ext>
            </a:extLst>
          </p:cNvPr>
          <p:cNvSpPr txBox="1"/>
          <p:nvPr/>
        </p:nvSpPr>
        <p:spPr>
          <a:xfrm>
            <a:off x="4714875" y="4085521"/>
            <a:ext cx="7183900" cy="961930"/>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zh-TW" altLang="en-US" sz="2000" dirty="0"/>
              <a:t>概念三在實用質量和享樂質量明顯優於概念一</a:t>
            </a:r>
            <a:endParaRPr lang="en-US" altLang="zh-TW" sz="2000" dirty="0"/>
          </a:p>
          <a:p>
            <a:pPr marL="285750" indent="-285750">
              <a:lnSpc>
                <a:spcPct val="150000"/>
              </a:lnSpc>
              <a:buFont typeface="Wingdings" panose="05000000000000000000" pitchFamily="2" charset="2"/>
              <a:buChar char="Ø"/>
            </a:pPr>
            <a:r>
              <a:rPr lang="zh-TW" altLang="en-US" sz="2000" dirty="0"/>
              <a:t>概念四在實用質量和享樂質量明顯優於概念一，且評分最高</a:t>
            </a:r>
            <a:endParaRPr lang="en-US" altLang="zh-TW" sz="2000" dirty="0"/>
          </a:p>
        </p:txBody>
      </p:sp>
      <p:sp>
        <p:nvSpPr>
          <p:cNvPr id="10" name="矩形 9">
            <a:extLst>
              <a:ext uri="{FF2B5EF4-FFF2-40B4-BE49-F238E27FC236}">
                <a16:creationId xmlns:a16="http://schemas.microsoft.com/office/drawing/2014/main" id="{E8FFCBAE-85FC-4A42-A846-8C62DF189248}"/>
              </a:ext>
            </a:extLst>
          </p:cNvPr>
          <p:cNvSpPr/>
          <p:nvPr/>
        </p:nvSpPr>
        <p:spPr>
          <a:xfrm>
            <a:off x="94890" y="1600200"/>
            <a:ext cx="11959950" cy="1231491"/>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圖片 6">
            <a:extLst>
              <a:ext uri="{FF2B5EF4-FFF2-40B4-BE49-F238E27FC236}">
                <a16:creationId xmlns:a16="http://schemas.microsoft.com/office/drawing/2014/main" id="{8CBC095B-F51B-45C0-9DC0-9DE23DD40EF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2673" y="4150185"/>
            <a:ext cx="3303478" cy="2677105"/>
          </a:xfrm>
          <a:prstGeom prst="rect">
            <a:avLst/>
          </a:prstGeom>
        </p:spPr>
      </p:pic>
      <p:sp>
        <p:nvSpPr>
          <p:cNvPr id="12" name="矩形 11">
            <a:extLst>
              <a:ext uri="{FF2B5EF4-FFF2-40B4-BE49-F238E27FC236}">
                <a16:creationId xmlns:a16="http://schemas.microsoft.com/office/drawing/2014/main" id="{F9FCDE8C-8D87-4F82-86CE-629607A15D28}"/>
              </a:ext>
            </a:extLst>
          </p:cNvPr>
          <p:cNvSpPr/>
          <p:nvPr/>
        </p:nvSpPr>
        <p:spPr>
          <a:xfrm>
            <a:off x="6962759" y="3035644"/>
            <a:ext cx="2473572" cy="144781"/>
          </a:xfrm>
          <a:prstGeom prst="rect">
            <a:avLst/>
          </a:prstGeom>
          <a:solidFill>
            <a:srgbClr val="FF0000">
              <a:alpha val="1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6D3C53C8-EDCB-4673-8F65-8894BF5991E8}"/>
              </a:ext>
            </a:extLst>
          </p:cNvPr>
          <p:cNvSpPr/>
          <p:nvPr/>
        </p:nvSpPr>
        <p:spPr>
          <a:xfrm>
            <a:off x="6962759" y="3248136"/>
            <a:ext cx="2473572" cy="144781"/>
          </a:xfrm>
          <a:prstGeom prst="rect">
            <a:avLst/>
          </a:prstGeom>
          <a:solidFill>
            <a:srgbClr val="FF0000">
              <a:alpha val="1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4" name="矩形 13">
            <a:extLst>
              <a:ext uri="{FF2B5EF4-FFF2-40B4-BE49-F238E27FC236}">
                <a16:creationId xmlns:a16="http://schemas.microsoft.com/office/drawing/2014/main" id="{DFC45055-A47B-4082-A8AD-6964465F8EAB}"/>
              </a:ext>
            </a:extLst>
          </p:cNvPr>
          <p:cNvSpPr/>
          <p:nvPr/>
        </p:nvSpPr>
        <p:spPr>
          <a:xfrm>
            <a:off x="9581268" y="3035644"/>
            <a:ext cx="2473572" cy="144781"/>
          </a:xfrm>
          <a:prstGeom prst="rect">
            <a:avLst/>
          </a:prstGeom>
          <a:solidFill>
            <a:srgbClr val="FF0000">
              <a:alpha val="1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矩形 14">
            <a:extLst>
              <a:ext uri="{FF2B5EF4-FFF2-40B4-BE49-F238E27FC236}">
                <a16:creationId xmlns:a16="http://schemas.microsoft.com/office/drawing/2014/main" id="{C3342B86-9C7E-4B3A-81BC-28A91055A890}"/>
              </a:ext>
            </a:extLst>
          </p:cNvPr>
          <p:cNvSpPr/>
          <p:nvPr/>
        </p:nvSpPr>
        <p:spPr>
          <a:xfrm>
            <a:off x="9577379" y="3248136"/>
            <a:ext cx="2473572" cy="144781"/>
          </a:xfrm>
          <a:prstGeom prst="rect">
            <a:avLst/>
          </a:prstGeom>
          <a:solidFill>
            <a:srgbClr val="FF0000">
              <a:alpha val="1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4016915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8617272A-F5F2-44D7-83C1-57C09F82EB0F}"/>
              </a:ext>
            </a:extLst>
          </p:cNvPr>
          <p:cNvSpPr/>
          <p:nvPr/>
        </p:nvSpPr>
        <p:spPr>
          <a:xfrm>
            <a:off x="-1" y="0"/>
            <a:ext cx="12192001" cy="741872"/>
          </a:xfrm>
          <a:prstGeom prst="rect">
            <a:avLst/>
          </a:prstGeom>
          <a:solidFill>
            <a:schemeClr val="tx2"/>
          </a:solidFill>
          <a:ln>
            <a:solidFill>
              <a:schemeClr val="tx2"/>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3" name="文字方塊 2">
            <a:extLst>
              <a:ext uri="{FF2B5EF4-FFF2-40B4-BE49-F238E27FC236}">
                <a16:creationId xmlns:a16="http://schemas.microsoft.com/office/drawing/2014/main" id="{F9B0E588-D658-40C1-8280-733170201F22}"/>
              </a:ext>
            </a:extLst>
          </p:cNvPr>
          <p:cNvSpPr txBox="1"/>
          <p:nvPr/>
        </p:nvSpPr>
        <p:spPr>
          <a:xfrm>
            <a:off x="94890" y="140103"/>
            <a:ext cx="1141274" cy="461665"/>
          </a:xfrm>
          <a:prstGeom prst="rect">
            <a:avLst/>
          </a:prstGeom>
          <a:noFill/>
        </p:spPr>
        <p:txBody>
          <a:bodyPr wrap="none" rtlCol="0">
            <a:spAutoFit/>
          </a:bodyPr>
          <a:lstStyle/>
          <a:p>
            <a:r>
              <a:rPr lang="en-US" altLang="zh-TW" sz="2400" b="1" dirty="0">
                <a:solidFill>
                  <a:schemeClr val="bg1"/>
                </a:solidFill>
              </a:rPr>
              <a:t>Result</a:t>
            </a:r>
            <a:endParaRPr lang="zh-TW" altLang="en-US" sz="2400" b="1" dirty="0">
              <a:solidFill>
                <a:schemeClr val="bg1"/>
              </a:solidFill>
            </a:endParaRPr>
          </a:p>
        </p:txBody>
      </p:sp>
      <p:sp>
        <p:nvSpPr>
          <p:cNvPr id="4" name="文字方塊 3">
            <a:extLst>
              <a:ext uri="{FF2B5EF4-FFF2-40B4-BE49-F238E27FC236}">
                <a16:creationId xmlns:a16="http://schemas.microsoft.com/office/drawing/2014/main" id="{3F98486A-8997-4990-8152-A7E65730B91A}"/>
              </a:ext>
            </a:extLst>
          </p:cNvPr>
          <p:cNvSpPr txBox="1"/>
          <p:nvPr/>
        </p:nvSpPr>
        <p:spPr>
          <a:xfrm>
            <a:off x="1521139" y="140102"/>
            <a:ext cx="2031325" cy="461665"/>
          </a:xfrm>
          <a:prstGeom prst="rect">
            <a:avLst/>
          </a:prstGeom>
          <a:noFill/>
        </p:spPr>
        <p:txBody>
          <a:bodyPr wrap="none" rtlCol="0">
            <a:spAutoFit/>
          </a:bodyPr>
          <a:lstStyle/>
          <a:p>
            <a:r>
              <a:rPr lang="zh-TW" altLang="en-US" sz="2400" b="1" dirty="0">
                <a:solidFill>
                  <a:schemeClr val="accent4">
                    <a:lumMod val="20000"/>
                    <a:lumOff val="80000"/>
                  </a:schemeClr>
                </a:solidFill>
              </a:rPr>
              <a:t>第二階段實驗</a:t>
            </a:r>
          </a:p>
        </p:txBody>
      </p:sp>
      <p:pic>
        <p:nvPicPr>
          <p:cNvPr id="5" name="圖片 4">
            <a:extLst>
              <a:ext uri="{FF2B5EF4-FFF2-40B4-BE49-F238E27FC236}">
                <a16:creationId xmlns:a16="http://schemas.microsoft.com/office/drawing/2014/main" id="{D86C0480-E0AF-49CD-9C00-C47794AA82D3}"/>
              </a:ext>
            </a:extLst>
          </p:cNvPr>
          <p:cNvPicPr>
            <a:picLocks noChangeAspect="1"/>
          </p:cNvPicPr>
          <p:nvPr/>
        </p:nvPicPr>
        <p:blipFill>
          <a:blip r:embed="rId3"/>
          <a:stretch>
            <a:fillRect/>
          </a:stretch>
        </p:blipFill>
        <p:spPr>
          <a:xfrm>
            <a:off x="0" y="881974"/>
            <a:ext cx="12192000" cy="2468880"/>
          </a:xfrm>
          <a:prstGeom prst="rect">
            <a:avLst/>
          </a:prstGeom>
        </p:spPr>
      </p:pic>
      <p:grpSp>
        <p:nvGrpSpPr>
          <p:cNvPr id="15" name="群組 14">
            <a:extLst>
              <a:ext uri="{FF2B5EF4-FFF2-40B4-BE49-F238E27FC236}">
                <a16:creationId xmlns:a16="http://schemas.microsoft.com/office/drawing/2014/main" id="{938EDB27-762A-4437-A70C-A653C7564B59}"/>
              </a:ext>
            </a:extLst>
          </p:cNvPr>
          <p:cNvGrpSpPr/>
          <p:nvPr/>
        </p:nvGrpSpPr>
        <p:grpSpPr>
          <a:xfrm>
            <a:off x="355646" y="3429000"/>
            <a:ext cx="2770071" cy="3363568"/>
            <a:chOff x="1249758" y="3749898"/>
            <a:chExt cx="4716710" cy="5727282"/>
          </a:xfrm>
        </p:grpSpPr>
        <p:pic>
          <p:nvPicPr>
            <p:cNvPr id="6" name="圖片 5">
              <a:extLst>
                <a:ext uri="{FF2B5EF4-FFF2-40B4-BE49-F238E27FC236}">
                  <a16:creationId xmlns:a16="http://schemas.microsoft.com/office/drawing/2014/main" id="{B8D410D7-A772-4F76-A90F-7F308607F496}"/>
                </a:ext>
              </a:extLst>
            </p:cNvPr>
            <p:cNvPicPr>
              <a:picLocks noChangeAspect="1"/>
            </p:cNvPicPr>
            <p:nvPr/>
          </p:nvPicPr>
          <p:blipFill rotWithShape="1">
            <a:blip r:embed="rId4"/>
            <a:srcRect t="51740"/>
            <a:stretch/>
          </p:blipFill>
          <p:spPr>
            <a:xfrm>
              <a:off x="1249758" y="6794413"/>
              <a:ext cx="4716709" cy="2682767"/>
            </a:xfrm>
            <a:prstGeom prst="rect">
              <a:avLst/>
            </a:prstGeom>
          </p:spPr>
        </p:pic>
        <p:pic>
          <p:nvPicPr>
            <p:cNvPr id="7" name="圖片 6">
              <a:extLst>
                <a:ext uri="{FF2B5EF4-FFF2-40B4-BE49-F238E27FC236}">
                  <a16:creationId xmlns:a16="http://schemas.microsoft.com/office/drawing/2014/main" id="{9B787AB1-380B-4CAF-96CD-E9B436F37E9A}"/>
                </a:ext>
              </a:extLst>
            </p:cNvPr>
            <p:cNvPicPr>
              <a:picLocks noChangeAspect="1"/>
            </p:cNvPicPr>
            <p:nvPr/>
          </p:nvPicPr>
          <p:blipFill rotWithShape="1">
            <a:blip r:embed="rId4"/>
            <a:srcRect t="245" b="49755"/>
            <a:stretch/>
          </p:blipFill>
          <p:spPr>
            <a:xfrm>
              <a:off x="1249758" y="3749898"/>
              <a:ext cx="4716710" cy="2779489"/>
            </a:xfrm>
            <a:prstGeom prst="rect">
              <a:avLst/>
            </a:prstGeom>
          </p:spPr>
        </p:pic>
      </p:grpSp>
      <p:sp>
        <p:nvSpPr>
          <p:cNvPr id="10" name="矩形 9">
            <a:extLst>
              <a:ext uri="{FF2B5EF4-FFF2-40B4-BE49-F238E27FC236}">
                <a16:creationId xmlns:a16="http://schemas.microsoft.com/office/drawing/2014/main" id="{1EC361C4-C24E-4F11-B522-63C902F050D3}"/>
              </a:ext>
            </a:extLst>
          </p:cNvPr>
          <p:cNvSpPr/>
          <p:nvPr/>
        </p:nvSpPr>
        <p:spPr>
          <a:xfrm>
            <a:off x="4385814" y="2023241"/>
            <a:ext cx="2473572" cy="144781"/>
          </a:xfrm>
          <a:prstGeom prst="rect">
            <a:avLst/>
          </a:prstGeom>
          <a:solidFill>
            <a:srgbClr val="FF0000">
              <a:alpha val="1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矩形 10">
            <a:extLst>
              <a:ext uri="{FF2B5EF4-FFF2-40B4-BE49-F238E27FC236}">
                <a16:creationId xmlns:a16="http://schemas.microsoft.com/office/drawing/2014/main" id="{A6B2565F-98A4-442E-914D-4606E829E970}"/>
              </a:ext>
            </a:extLst>
          </p:cNvPr>
          <p:cNvSpPr/>
          <p:nvPr/>
        </p:nvSpPr>
        <p:spPr>
          <a:xfrm>
            <a:off x="9570877" y="2023240"/>
            <a:ext cx="2473572" cy="144781"/>
          </a:xfrm>
          <a:prstGeom prst="rect">
            <a:avLst/>
          </a:prstGeom>
          <a:solidFill>
            <a:srgbClr val="FF0000">
              <a:alpha val="1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矩形 11">
            <a:extLst>
              <a:ext uri="{FF2B5EF4-FFF2-40B4-BE49-F238E27FC236}">
                <a16:creationId xmlns:a16="http://schemas.microsoft.com/office/drawing/2014/main" id="{3809B76F-F5CC-485B-9D04-45D2F7AC5EA8}"/>
              </a:ext>
            </a:extLst>
          </p:cNvPr>
          <p:cNvSpPr/>
          <p:nvPr/>
        </p:nvSpPr>
        <p:spPr>
          <a:xfrm>
            <a:off x="9570877" y="2222761"/>
            <a:ext cx="2473572" cy="144781"/>
          </a:xfrm>
          <a:prstGeom prst="rect">
            <a:avLst/>
          </a:prstGeom>
          <a:solidFill>
            <a:srgbClr val="FF0000">
              <a:alpha val="1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4" name="矩形 13">
            <a:extLst>
              <a:ext uri="{FF2B5EF4-FFF2-40B4-BE49-F238E27FC236}">
                <a16:creationId xmlns:a16="http://schemas.microsoft.com/office/drawing/2014/main" id="{A09A075D-5AEB-40F8-A558-CA7F54EB1EBE}"/>
              </a:ext>
            </a:extLst>
          </p:cNvPr>
          <p:cNvSpPr/>
          <p:nvPr/>
        </p:nvSpPr>
        <p:spPr>
          <a:xfrm>
            <a:off x="84499" y="2808150"/>
            <a:ext cx="11959950" cy="416225"/>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6" name="文字方塊 15">
            <a:extLst>
              <a:ext uri="{FF2B5EF4-FFF2-40B4-BE49-F238E27FC236}">
                <a16:creationId xmlns:a16="http://schemas.microsoft.com/office/drawing/2014/main" id="{EC27B98B-3E07-4D62-916D-735FB25F22BE}"/>
              </a:ext>
            </a:extLst>
          </p:cNvPr>
          <p:cNvSpPr txBox="1"/>
          <p:nvPr/>
        </p:nvSpPr>
        <p:spPr>
          <a:xfrm>
            <a:off x="3893992" y="3617137"/>
            <a:ext cx="7819587" cy="1423595"/>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zh-TW" altLang="en-US" sz="2000" dirty="0"/>
              <a:t>概念二和概念四碰撞頻率明顯低於概念一</a:t>
            </a:r>
            <a:endParaRPr lang="en-US" altLang="zh-TW" sz="2000" dirty="0"/>
          </a:p>
          <a:p>
            <a:pPr marL="285750" indent="-285750">
              <a:lnSpc>
                <a:spcPct val="150000"/>
              </a:lnSpc>
              <a:buFont typeface="Wingdings" panose="05000000000000000000" pitchFamily="2" charset="2"/>
              <a:buChar char="Ø"/>
            </a:pPr>
            <a:r>
              <a:rPr lang="zh-TW" altLang="en-US" sz="2000" dirty="0"/>
              <a:t>概念四通過危險的速度最慢</a:t>
            </a:r>
            <a:endParaRPr lang="en-US" altLang="zh-TW" sz="2000" dirty="0"/>
          </a:p>
          <a:p>
            <a:pPr marL="285750" indent="-285750">
              <a:lnSpc>
                <a:spcPct val="150000"/>
              </a:lnSpc>
              <a:buFont typeface="Wingdings" panose="05000000000000000000" pitchFamily="2" charset="2"/>
              <a:buChar char="Ø"/>
            </a:pPr>
            <a:r>
              <a:rPr lang="zh-TW" altLang="en-US" sz="2000" dirty="0"/>
              <a:t>具有空間參考</a:t>
            </a:r>
            <a:r>
              <a:rPr lang="en-US" altLang="zh-TW" sz="2000" dirty="0"/>
              <a:t>(</a:t>
            </a:r>
            <a:r>
              <a:rPr lang="zh-TW" altLang="en-US" sz="2000" dirty="0"/>
              <a:t>概念二、四</a:t>
            </a:r>
            <a:r>
              <a:rPr lang="en-US" altLang="zh-TW" sz="2000" dirty="0"/>
              <a:t>)</a:t>
            </a:r>
            <a:r>
              <a:rPr lang="zh-TW" altLang="en-US" sz="2000" dirty="0"/>
              <a:t>的駕駛體驗到警告比較不會那麼惱人</a:t>
            </a:r>
            <a:endParaRPr lang="en-US" altLang="zh-TW" sz="2000" dirty="0"/>
          </a:p>
        </p:txBody>
      </p:sp>
    </p:spTree>
    <p:extLst>
      <p:ext uri="{BB962C8B-B14F-4D97-AF65-F5344CB8AC3E}">
        <p14:creationId xmlns:p14="http://schemas.microsoft.com/office/powerpoint/2010/main" val="1834011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8617272A-F5F2-44D7-83C1-57C09F82EB0F}"/>
              </a:ext>
            </a:extLst>
          </p:cNvPr>
          <p:cNvSpPr/>
          <p:nvPr/>
        </p:nvSpPr>
        <p:spPr>
          <a:xfrm>
            <a:off x="-1" y="0"/>
            <a:ext cx="12192001" cy="741872"/>
          </a:xfrm>
          <a:prstGeom prst="rect">
            <a:avLst/>
          </a:prstGeom>
          <a:solidFill>
            <a:schemeClr val="tx2"/>
          </a:solidFill>
          <a:ln>
            <a:solidFill>
              <a:schemeClr val="tx2"/>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3" name="文字方塊 2">
            <a:extLst>
              <a:ext uri="{FF2B5EF4-FFF2-40B4-BE49-F238E27FC236}">
                <a16:creationId xmlns:a16="http://schemas.microsoft.com/office/drawing/2014/main" id="{F9B0E588-D658-40C1-8280-733170201F22}"/>
              </a:ext>
            </a:extLst>
          </p:cNvPr>
          <p:cNvSpPr txBox="1"/>
          <p:nvPr/>
        </p:nvSpPr>
        <p:spPr>
          <a:xfrm>
            <a:off x="94890" y="140103"/>
            <a:ext cx="1141274" cy="461665"/>
          </a:xfrm>
          <a:prstGeom prst="rect">
            <a:avLst/>
          </a:prstGeom>
          <a:noFill/>
        </p:spPr>
        <p:txBody>
          <a:bodyPr wrap="none" rtlCol="0">
            <a:spAutoFit/>
          </a:bodyPr>
          <a:lstStyle/>
          <a:p>
            <a:r>
              <a:rPr lang="en-US" altLang="zh-TW" sz="2400" b="1" dirty="0">
                <a:solidFill>
                  <a:schemeClr val="bg1"/>
                </a:solidFill>
              </a:rPr>
              <a:t>Result</a:t>
            </a:r>
            <a:endParaRPr lang="zh-TW" altLang="en-US" sz="2400" b="1" dirty="0">
              <a:solidFill>
                <a:schemeClr val="bg1"/>
              </a:solidFill>
            </a:endParaRPr>
          </a:p>
        </p:txBody>
      </p:sp>
      <p:sp>
        <p:nvSpPr>
          <p:cNvPr id="4" name="文字方塊 3">
            <a:extLst>
              <a:ext uri="{FF2B5EF4-FFF2-40B4-BE49-F238E27FC236}">
                <a16:creationId xmlns:a16="http://schemas.microsoft.com/office/drawing/2014/main" id="{3F98486A-8997-4990-8152-A7E65730B91A}"/>
              </a:ext>
            </a:extLst>
          </p:cNvPr>
          <p:cNvSpPr txBox="1"/>
          <p:nvPr/>
        </p:nvSpPr>
        <p:spPr>
          <a:xfrm>
            <a:off x="1521139" y="140102"/>
            <a:ext cx="2031325" cy="461665"/>
          </a:xfrm>
          <a:prstGeom prst="rect">
            <a:avLst/>
          </a:prstGeom>
          <a:noFill/>
        </p:spPr>
        <p:txBody>
          <a:bodyPr wrap="none" rtlCol="0">
            <a:spAutoFit/>
          </a:bodyPr>
          <a:lstStyle/>
          <a:p>
            <a:r>
              <a:rPr lang="zh-TW" altLang="en-US" sz="2400" b="1" dirty="0">
                <a:solidFill>
                  <a:schemeClr val="accent4">
                    <a:lumMod val="20000"/>
                    <a:lumOff val="80000"/>
                  </a:schemeClr>
                </a:solidFill>
              </a:rPr>
              <a:t>第二階段實驗</a:t>
            </a:r>
          </a:p>
        </p:txBody>
      </p:sp>
      <p:pic>
        <p:nvPicPr>
          <p:cNvPr id="5" name="圖片 4">
            <a:extLst>
              <a:ext uri="{FF2B5EF4-FFF2-40B4-BE49-F238E27FC236}">
                <a16:creationId xmlns:a16="http://schemas.microsoft.com/office/drawing/2014/main" id="{D86C0480-E0AF-49CD-9C00-C47794AA82D3}"/>
              </a:ext>
            </a:extLst>
          </p:cNvPr>
          <p:cNvPicPr>
            <a:picLocks noChangeAspect="1"/>
          </p:cNvPicPr>
          <p:nvPr/>
        </p:nvPicPr>
        <p:blipFill>
          <a:blip r:embed="rId3"/>
          <a:stretch>
            <a:fillRect/>
          </a:stretch>
        </p:blipFill>
        <p:spPr>
          <a:xfrm>
            <a:off x="0" y="881974"/>
            <a:ext cx="12192000" cy="2468880"/>
          </a:xfrm>
          <a:prstGeom prst="rect">
            <a:avLst/>
          </a:prstGeom>
        </p:spPr>
      </p:pic>
      <p:sp>
        <p:nvSpPr>
          <p:cNvPr id="14" name="矩形 13">
            <a:extLst>
              <a:ext uri="{FF2B5EF4-FFF2-40B4-BE49-F238E27FC236}">
                <a16:creationId xmlns:a16="http://schemas.microsoft.com/office/drawing/2014/main" id="{A09A075D-5AEB-40F8-A558-CA7F54EB1EBE}"/>
              </a:ext>
            </a:extLst>
          </p:cNvPr>
          <p:cNvSpPr/>
          <p:nvPr/>
        </p:nvSpPr>
        <p:spPr>
          <a:xfrm>
            <a:off x="-1" y="1592413"/>
            <a:ext cx="12084628" cy="1233914"/>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6" name="文字方塊 15">
            <a:extLst>
              <a:ext uri="{FF2B5EF4-FFF2-40B4-BE49-F238E27FC236}">
                <a16:creationId xmlns:a16="http://schemas.microsoft.com/office/drawing/2014/main" id="{EC27B98B-3E07-4D62-916D-735FB25F22BE}"/>
              </a:ext>
            </a:extLst>
          </p:cNvPr>
          <p:cNvSpPr txBox="1"/>
          <p:nvPr/>
        </p:nvSpPr>
        <p:spPr>
          <a:xfrm>
            <a:off x="3839671" y="4021926"/>
            <a:ext cx="7426049" cy="1885260"/>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zh-TW" altLang="en-US" sz="2000" dirty="0"/>
              <a:t>概念四的評價優於概念一</a:t>
            </a:r>
            <a:endParaRPr lang="en-US" altLang="zh-TW" sz="2000" dirty="0"/>
          </a:p>
          <a:p>
            <a:pPr marL="285750" indent="-285750">
              <a:lnSpc>
                <a:spcPct val="150000"/>
              </a:lnSpc>
              <a:buFont typeface="Wingdings" panose="05000000000000000000" pitchFamily="2" charset="2"/>
              <a:buChar char="Ø"/>
            </a:pPr>
            <a:r>
              <a:rPr lang="zh-TW" altLang="en-US" sz="2000" dirty="0"/>
              <a:t>經過多次誤報後，概念二和概念三的享樂質量不再優於概念一</a:t>
            </a:r>
            <a:endParaRPr lang="en-US" altLang="zh-TW" sz="2000" dirty="0"/>
          </a:p>
          <a:p>
            <a:pPr marL="285750" indent="-285750">
              <a:lnSpc>
                <a:spcPct val="150000"/>
              </a:lnSpc>
              <a:buFont typeface="Wingdings" panose="05000000000000000000" pitchFamily="2" charset="2"/>
              <a:buChar char="Ø"/>
            </a:pPr>
            <a:r>
              <a:rPr lang="zh-TW" altLang="en-US" sz="2000" dirty="0"/>
              <a:t>與第一階段實驗相比，第二階段實驗主觀評價未達顯著性，可能是因為存在地板效應</a:t>
            </a:r>
          </a:p>
        </p:txBody>
      </p:sp>
      <p:pic>
        <p:nvPicPr>
          <p:cNvPr id="8" name="圖片 7">
            <a:extLst>
              <a:ext uri="{FF2B5EF4-FFF2-40B4-BE49-F238E27FC236}">
                <a16:creationId xmlns:a16="http://schemas.microsoft.com/office/drawing/2014/main" id="{2B6E3F7A-11E0-473A-8300-3D005A02DF2A}"/>
              </a:ext>
            </a:extLst>
          </p:cNvPr>
          <p:cNvPicPr>
            <a:picLocks noChangeAspect="1"/>
          </p:cNvPicPr>
          <p:nvPr/>
        </p:nvPicPr>
        <p:blipFill>
          <a:blip r:embed="rId4"/>
          <a:stretch>
            <a:fillRect/>
          </a:stretch>
        </p:blipFill>
        <p:spPr>
          <a:xfrm>
            <a:off x="474661" y="4021926"/>
            <a:ext cx="3077803" cy="2510208"/>
          </a:xfrm>
          <a:prstGeom prst="rect">
            <a:avLst/>
          </a:prstGeom>
        </p:spPr>
      </p:pic>
      <p:sp>
        <p:nvSpPr>
          <p:cNvPr id="17" name="文字方塊 16">
            <a:extLst>
              <a:ext uri="{FF2B5EF4-FFF2-40B4-BE49-F238E27FC236}">
                <a16:creationId xmlns:a16="http://schemas.microsoft.com/office/drawing/2014/main" id="{F1B3CD4B-8C42-4021-8785-FB85FCB40115}"/>
              </a:ext>
            </a:extLst>
          </p:cNvPr>
          <p:cNvSpPr txBox="1"/>
          <p:nvPr/>
        </p:nvSpPr>
        <p:spPr>
          <a:xfrm>
            <a:off x="84499" y="3501724"/>
            <a:ext cx="1107996" cy="369332"/>
          </a:xfrm>
          <a:prstGeom prst="rect">
            <a:avLst/>
          </a:prstGeom>
          <a:noFill/>
        </p:spPr>
        <p:txBody>
          <a:bodyPr wrap="none" rtlCol="0">
            <a:spAutoFit/>
          </a:bodyPr>
          <a:lstStyle/>
          <a:p>
            <a:r>
              <a:rPr lang="zh-TW" altLang="en-US" b="1" dirty="0"/>
              <a:t>主觀評價</a:t>
            </a:r>
          </a:p>
        </p:txBody>
      </p:sp>
      <p:sp>
        <p:nvSpPr>
          <p:cNvPr id="18" name="矩形 17">
            <a:extLst>
              <a:ext uri="{FF2B5EF4-FFF2-40B4-BE49-F238E27FC236}">
                <a16:creationId xmlns:a16="http://schemas.microsoft.com/office/drawing/2014/main" id="{E32B7880-816B-4901-AEA9-5B9357748D53}"/>
              </a:ext>
            </a:extLst>
          </p:cNvPr>
          <p:cNvSpPr/>
          <p:nvPr/>
        </p:nvSpPr>
        <p:spPr>
          <a:xfrm>
            <a:off x="9611055" y="3010790"/>
            <a:ext cx="2473572" cy="144781"/>
          </a:xfrm>
          <a:prstGeom prst="rect">
            <a:avLst/>
          </a:prstGeom>
          <a:solidFill>
            <a:srgbClr val="FF0000">
              <a:alpha val="1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 name="矩形 18">
            <a:extLst>
              <a:ext uri="{FF2B5EF4-FFF2-40B4-BE49-F238E27FC236}">
                <a16:creationId xmlns:a16="http://schemas.microsoft.com/office/drawing/2014/main" id="{547F6469-157C-46E4-8C72-E216A0E0CB4A}"/>
              </a:ext>
            </a:extLst>
          </p:cNvPr>
          <p:cNvSpPr/>
          <p:nvPr/>
        </p:nvSpPr>
        <p:spPr>
          <a:xfrm>
            <a:off x="9611055" y="2814687"/>
            <a:ext cx="2473572" cy="144781"/>
          </a:xfrm>
          <a:prstGeom prst="rect">
            <a:avLst/>
          </a:prstGeom>
          <a:solidFill>
            <a:srgbClr val="FF0000">
              <a:alpha val="1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b="1" dirty="0"/>
          </a:p>
        </p:txBody>
      </p:sp>
    </p:spTree>
    <p:extLst>
      <p:ext uri="{BB962C8B-B14F-4D97-AF65-F5344CB8AC3E}">
        <p14:creationId xmlns:p14="http://schemas.microsoft.com/office/powerpoint/2010/main" val="19251750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8617272A-F5F2-44D7-83C1-57C09F82EB0F}"/>
              </a:ext>
            </a:extLst>
          </p:cNvPr>
          <p:cNvSpPr/>
          <p:nvPr/>
        </p:nvSpPr>
        <p:spPr>
          <a:xfrm>
            <a:off x="-1" y="0"/>
            <a:ext cx="12192001" cy="741872"/>
          </a:xfrm>
          <a:prstGeom prst="rect">
            <a:avLst/>
          </a:prstGeom>
          <a:solidFill>
            <a:schemeClr val="tx2"/>
          </a:solidFill>
          <a:ln>
            <a:solidFill>
              <a:schemeClr val="tx2"/>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3" name="文字方塊 2">
            <a:extLst>
              <a:ext uri="{FF2B5EF4-FFF2-40B4-BE49-F238E27FC236}">
                <a16:creationId xmlns:a16="http://schemas.microsoft.com/office/drawing/2014/main" id="{F9B0E588-D658-40C1-8280-733170201F22}"/>
              </a:ext>
            </a:extLst>
          </p:cNvPr>
          <p:cNvSpPr txBox="1"/>
          <p:nvPr/>
        </p:nvSpPr>
        <p:spPr>
          <a:xfrm>
            <a:off x="94890" y="140103"/>
            <a:ext cx="1826141" cy="461665"/>
          </a:xfrm>
          <a:prstGeom prst="rect">
            <a:avLst/>
          </a:prstGeom>
          <a:noFill/>
        </p:spPr>
        <p:txBody>
          <a:bodyPr wrap="none" rtlCol="0">
            <a:spAutoFit/>
          </a:bodyPr>
          <a:lstStyle/>
          <a:p>
            <a:r>
              <a:rPr lang="en-US" altLang="zh-TW" sz="2400" b="1" dirty="0">
                <a:solidFill>
                  <a:schemeClr val="bg1"/>
                </a:solidFill>
              </a:rPr>
              <a:t>Discussion</a:t>
            </a:r>
            <a:endParaRPr lang="zh-TW" altLang="en-US" sz="2400" b="1" dirty="0">
              <a:solidFill>
                <a:schemeClr val="bg1"/>
              </a:solidFill>
            </a:endParaRPr>
          </a:p>
        </p:txBody>
      </p:sp>
      <p:grpSp>
        <p:nvGrpSpPr>
          <p:cNvPr id="17" name="群組 16">
            <a:extLst>
              <a:ext uri="{FF2B5EF4-FFF2-40B4-BE49-F238E27FC236}">
                <a16:creationId xmlns:a16="http://schemas.microsoft.com/office/drawing/2014/main" id="{778FC7D3-6F5C-4FD6-ACFE-3403AB17C690}"/>
              </a:ext>
            </a:extLst>
          </p:cNvPr>
          <p:cNvGrpSpPr/>
          <p:nvPr/>
        </p:nvGrpSpPr>
        <p:grpSpPr>
          <a:xfrm>
            <a:off x="94890" y="889682"/>
            <a:ext cx="12002220" cy="555585"/>
            <a:chOff x="94890" y="881975"/>
            <a:chExt cx="12002220" cy="555585"/>
          </a:xfrm>
        </p:grpSpPr>
        <p:sp>
          <p:nvSpPr>
            <p:cNvPr id="5" name="文字方塊 4">
              <a:extLst>
                <a:ext uri="{FF2B5EF4-FFF2-40B4-BE49-F238E27FC236}">
                  <a16:creationId xmlns:a16="http://schemas.microsoft.com/office/drawing/2014/main" id="{7CD47557-2A56-4C0E-998F-9799EE836C18}"/>
                </a:ext>
              </a:extLst>
            </p:cNvPr>
            <p:cNvSpPr txBox="1"/>
            <p:nvPr/>
          </p:nvSpPr>
          <p:spPr>
            <a:xfrm>
              <a:off x="2257063" y="881975"/>
              <a:ext cx="9840047" cy="500265"/>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zh-TW" altLang="en-US" sz="2000" dirty="0"/>
                <a:t>添加特定警告符號可以提高警告效果</a:t>
              </a:r>
              <a:endParaRPr lang="en-US" altLang="zh-TW" sz="2000" dirty="0"/>
            </a:p>
          </p:txBody>
        </p:sp>
        <p:grpSp>
          <p:nvGrpSpPr>
            <p:cNvPr id="7" name="群組 6">
              <a:extLst>
                <a:ext uri="{FF2B5EF4-FFF2-40B4-BE49-F238E27FC236}">
                  <a16:creationId xmlns:a16="http://schemas.microsoft.com/office/drawing/2014/main" id="{CA73CF07-DCD7-4D97-BE8A-87D38D8F4432}"/>
                </a:ext>
              </a:extLst>
            </p:cNvPr>
            <p:cNvGrpSpPr/>
            <p:nvPr/>
          </p:nvGrpSpPr>
          <p:grpSpPr>
            <a:xfrm>
              <a:off x="94890" y="881975"/>
              <a:ext cx="2031325" cy="555585"/>
              <a:chOff x="4664596" y="2963119"/>
              <a:chExt cx="2031325" cy="555585"/>
            </a:xfrm>
          </p:grpSpPr>
          <p:sp>
            <p:nvSpPr>
              <p:cNvPr id="6" name="矩形 5">
                <a:extLst>
                  <a:ext uri="{FF2B5EF4-FFF2-40B4-BE49-F238E27FC236}">
                    <a16:creationId xmlns:a16="http://schemas.microsoft.com/office/drawing/2014/main" id="{1FBEF773-E357-44E2-94B4-48FF03BE5FC0}"/>
                  </a:ext>
                </a:extLst>
              </p:cNvPr>
              <p:cNvSpPr/>
              <p:nvPr/>
            </p:nvSpPr>
            <p:spPr>
              <a:xfrm>
                <a:off x="4664596" y="2963119"/>
                <a:ext cx="2031325" cy="555585"/>
              </a:xfrm>
              <a:prstGeom prst="rect">
                <a:avLst/>
              </a:prstGeom>
              <a:solidFill>
                <a:schemeClr val="tx2">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文字方塊 3">
                <a:extLst>
                  <a:ext uri="{FF2B5EF4-FFF2-40B4-BE49-F238E27FC236}">
                    <a16:creationId xmlns:a16="http://schemas.microsoft.com/office/drawing/2014/main" id="{3F98486A-8997-4990-8152-A7E65730B91A}"/>
                  </a:ext>
                </a:extLst>
              </p:cNvPr>
              <p:cNvSpPr txBox="1"/>
              <p:nvPr/>
            </p:nvSpPr>
            <p:spPr>
              <a:xfrm>
                <a:off x="4664596" y="3010079"/>
                <a:ext cx="2031325" cy="461665"/>
              </a:xfrm>
              <a:prstGeom prst="rect">
                <a:avLst/>
              </a:prstGeom>
              <a:noFill/>
            </p:spPr>
            <p:txBody>
              <a:bodyPr wrap="none" rtlCol="0">
                <a:spAutoFit/>
              </a:bodyPr>
              <a:lstStyle/>
              <a:p>
                <a:r>
                  <a:rPr lang="zh-TW" altLang="en-US" sz="2400" b="1" dirty="0"/>
                  <a:t>警告標誌作用</a:t>
                </a:r>
              </a:p>
            </p:txBody>
          </p:sp>
        </p:grpSp>
      </p:grpSp>
      <p:grpSp>
        <p:nvGrpSpPr>
          <p:cNvPr id="8" name="群組 7">
            <a:extLst>
              <a:ext uri="{FF2B5EF4-FFF2-40B4-BE49-F238E27FC236}">
                <a16:creationId xmlns:a16="http://schemas.microsoft.com/office/drawing/2014/main" id="{F48776B3-AFA7-4C0E-8874-A82B12E6ED9D}"/>
              </a:ext>
            </a:extLst>
          </p:cNvPr>
          <p:cNvGrpSpPr/>
          <p:nvPr/>
        </p:nvGrpSpPr>
        <p:grpSpPr>
          <a:xfrm>
            <a:off x="94889" y="2058869"/>
            <a:ext cx="2031325" cy="555585"/>
            <a:chOff x="4664596" y="2963119"/>
            <a:chExt cx="2031325" cy="555585"/>
          </a:xfrm>
        </p:grpSpPr>
        <p:sp>
          <p:nvSpPr>
            <p:cNvPr id="9" name="矩形 8">
              <a:extLst>
                <a:ext uri="{FF2B5EF4-FFF2-40B4-BE49-F238E27FC236}">
                  <a16:creationId xmlns:a16="http://schemas.microsoft.com/office/drawing/2014/main" id="{4DA9997A-6643-4E1D-A432-A3AB5B8E2FA1}"/>
                </a:ext>
              </a:extLst>
            </p:cNvPr>
            <p:cNvSpPr/>
            <p:nvPr/>
          </p:nvSpPr>
          <p:spPr>
            <a:xfrm>
              <a:off x="4664596" y="2963119"/>
              <a:ext cx="2031325" cy="555585"/>
            </a:xfrm>
            <a:prstGeom prst="rect">
              <a:avLst/>
            </a:prstGeom>
            <a:solidFill>
              <a:schemeClr val="tx2">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文字方塊 9">
              <a:extLst>
                <a:ext uri="{FF2B5EF4-FFF2-40B4-BE49-F238E27FC236}">
                  <a16:creationId xmlns:a16="http://schemas.microsoft.com/office/drawing/2014/main" id="{5DAC419E-142C-44A7-83E8-716F7A9E4063}"/>
                </a:ext>
              </a:extLst>
            </p:cNvPr>
            <p:cNvSpPr txBox="1"/>
            <p:nvPr/>
          </p:nvSpPr>
          <p:spPr>
            <a:xfrm>
              <a:off x="4664596" y="3010079"/>
              <a:ext cx="2031325" cy="461665"/>
            </a:xfrm>
            <a:prstGeom prst="rect">
              <a:avLst/>
            </a:prstGeom>
            <a:noFill/>
          </p:spPr>
          <p:txBody>
            <a:bodyPr wrap="none" rtlCol="0">
              <a:spAutoFit/>
            </a:bodyPr>
            <a:lstStyle/>
            <a:p>
              <a:r>
                <a:rPr lang="zh-TW" altLang="en-US" sz="2400" b="1" dirty="0"/>
                <a:t>縮放動畫效果</a:t>
              </a:r>
            </a:p>
          </p:txBody>
        </p:sp>
      </p:grpSp>
      <p:sp>
        <p:nvSpPr>
          <p:cNvPr id="11" name="文字方塊 10">
            <a:extLst>
              <a:ext uri="{FF2B5EF4-FFF2-40B4-BE49-F238E27FC236}">
                <a16:creationId xmlns:a16="http://schemas.microsoft.com/office/drawing/2014/main" id="{75D57805-5287-4972-9B02-D32815C365CB}"/>
              </a:ext>
            </a:extLst>
          </p:cNvPr>
          <p:cNvSpPr txBox="1"/>
          <p:nvPr/>
        </p:nvSpPr>
        <p:spPr>
          <a:xfrm>
            <a:off x="2257063" y="1987563"/>
            <a:ext cx="9694306" cy="1885260"/>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zh-TW" altLang="en-US" sz="2000" dirty="0"/>
              <a:t>只有在實驗一有顯著影響，在實驗二沒有。這可能是因為在實驗二時他的顯示效果太弱，導致無差異</a:t>
            </a:r>
            <a:endParaRPr lang="en-US" altLang="zh-TW" sz="2000" dirty="0"/>
          </a:p>
          <a:p>
            <a:pPr marL="342900" indent="-342900">
              <a:lnSpc>
                <a:spcPct val="150000"/>
              </a:lnSpc>
              <a:buFont typeface="Wingdings" panose="05000000000000000000" pitchFamily="2" charset="2"/>
              <a:buChar char="Ø"/>
            </a:pPr>
            <a:r>
              <a:rPr lang="zh-TW" altLang="en-US" sz="2000" dirty="0"/>
              <a:t>不過，縮放動畫沒有負面影響，尤其是在不必要的警告後的惱人評分，這與過去的研究相同 </a:t>
            </a:r>
            <a:r>
              <a:rPr lang="en-US" altLang="zh-TW" sz="2000" dirty="0"/>
              <a:t>(J. L. Campbell,2007)</a:t>
            </a:r>
          </a:p>
        </p:txBody>
      </p:sp>
      <p:grpSp>
        <p:nvGrpSpPr>
          <p:cNvPr id="16" name="群組 15">
            <a:extLst>
              <a:ext uri="{FF2B5EF4-FFF2-40B4-BE49-F238E27FC236}">
                <a16:creationId xmlns:a16="http://schemas.microsoft.com/office/drawing/2014/main" id="{13872EF5-363E-4386-A585-F41E4C092BE8}"/>
              </a:ext>
            </a:extLst>
          </p:cNvPr>
          <p:cNvGrpSpPr/>
          <p:nvPr/>
        </p:nvGrpSpPr>
        <p:grpSpPr>
          <a:xfrm>
            <a:off x="94889" y="4470439"/>
            <a:ext cx="12002219" cy="961930"/>
            <a:chOff x="94889" y="3225827"/>
            <a:chExt cx="12002219" cy="961930"/>
          </a:xfrm>
        </p:grpSpPr>
        <p:grpSp>
          <p:nvGrpSpPr>
            <p:cNvPr id="12" name="群組 11">
              <a:extLst>
                <a:ext uri="{FF2B5EF4-FFF2-40B4-BE49-F238E27FC236}">
                  <a16:creationId xmlns:a16="http://schemas.microsoft.com/office/drawing/2014/main" id="{2C549DB7-AA13-4861-A17A-83E0BBE591A7}"/>
                </a:ext>
              </a:extLst>
            </p:cNvPr>
            <p:cNvGrpSpPr/>
            <p:nvPr/>
          </p:nvGrpSpPr>
          <p:grpSpPr>
            <a:xfrm>
              <a:off x="94889" y="3429000"/>
              <a:ext cx="2031325" cy="555585"/>
              <a:chOff x="4664596" y="2963119"/>
              <a:chExt cx="2031325" cy="555585"/>
            </a:xfrm>
          </p:grpSpPr>
          <p:sp>
            <p:nvSpPr>
              <p:cNvPr id="13" name="矩形 12">
                <a:extLst>
                  <a:ext uri="{FF2B5EF4-FFF2-40B4-BE49-F238E27FC236}">
                    <a16:creationId xmlns:a16="http://schemas.microsoft.com/office/drawing/2014/main" id="{BE06032B-E478-438A-AFC5-44A968DC8FA6}"/>
                  </a:ext>
                </a:extLst>
              </p:cNvPr>
              <p:cNvSpPr/>
              <p:nvPr/>
            </p:nvSpPr>
            <p:spPr>
              <a:xfrm>
                <a:off x="4664596" y="2963119"/>
                <a:ext cx="2031325" cy="555585"/>
              </a:xfrm>
              <a:prstGeom prst="rect">
                <a:avLst/>
              </a:prstGeom>
              <a:solidFill>
                <a:schemeClr val="tx2">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4" name="文字方塊 13">
                <a:extLst>
                  <a:ext uri="{FF2B5EF4-FFF2-40B4-BE49-F238E27FC236}">
                    <a16:creationId xmlns:a16="http://schemas.microsoft.com/office/drawing/2014/main" id="{37D3774E-00D2-40CE-B37D-5DC085596D0C}"/>
                  </a:ext>
                </a:extLst>
              </p:cNvPr>
              <p:cNvSpPr txBox="1"/>
              <p:nvPr/>
            </p:nvSpPr>
            <p:spPr>
              <a:xfrm>
                <a:off x="4664596" y="3010079"/>
                <a:ext cx="2031325" cy="461665"/>
              </a:xfrm>
              <a:prstGeom prst="rect">
                <a:avLst/>
              </a:prstGeom>
              <a:noFill/>
            </p:spPr>
            <p:txBody>
              <a:bodyPr wrap="none" rtlCol="0">
                <a:spAutoFit/>
              </a:bodyPr>
              <a:lstStyle/>
              <a:p>
                <a:r>
                  <a:rPr lang="zh-TW" altLang="en-US" sz="2400" b="1" dirty="0"/>
                  <a:t>空間參考影響</a:t>
                </a:r>
              </a:p>
            </p:txBody>
          </p:sp>
        </p:grpSp>
        <p:sp>
          <p:nvSpPr>
            <p:cNvPr id="15" name="文字方塊 14">
              <a:extLst>
                <a:ext uri="{FF2B5EF4-FFF2-40B4-BE49-F238E27FC236}">
                  <a16:creationId xmlns:a16="http://schemas.microsoft.com/office/drawing/2014/main" id="{5F54E0CE-569F-4498-92E4-AF5ADE6E820B}"/>
                </a:ext>
              </a:extLst>
            </p:cNvPr>
            <p:cNvSpPr txBox="1"/>
            <p:nvPr/>
          </p:nvSpPr>
          <p:spPr>
            <a:xfrm>
              <a:off x="2257061" y="3225827"/>
              <a:ext cx="9840047" cy="961930"/>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zh-TW" altLang="en-US" sz="2000" dirty="0"/>
                <a:t>碰撞次數較低，且在有誤報的情況下，通過速度仍比較低，主觀評分較高</a:t>
              </a:r>
              <a:endParaRPr lang="en-US" altLang="zh-TW" sz="2000" dirty="0"/>
            </a:p>
            <a:p>
              <a:pPr marL="342900" indent="-342900">
                <a:lnSpc>
                  <a:spcPct val="150000"/>
                </a:lnSpc>
                <a:buFont typeface="Wingdings" panose="05000000000000000000" pitchFamily="2" charset="2"/>
                <a:buChar char="Ø"/>
              </a:pPr>
              <a:r>
                <a:rPr lang="zh-TW" altLang="en-US" sz="2000" dirty="0"/>
                <a:t>可能是因為更快的檢測危險、理解情況，以及因附加訊息而有更高的信任度</a:t>
              </a:r>
              <a:endParaRPr lang="en-US" altLang="zh-TW" sz="2000" dirty="0"/>
            </a:p>
          </p:txBody>
        </p:sp>
      </p:grpSp>
    </p:spTree>
    <p:extLst>
      <p:ext uri="{BB962C8B-B14F-4D97-AF65-F5344CB8AC3E}">
        <p14:creationId xmlns:p14="http://schemas.microsoft.com/office/powerpoint/2010/main" val="2060175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98836136-0F74-4F93-9FEB-616D948C3773}"/>
              </a:ext>
            </a:extLst>
          </p:cNvPr>
          <p:cNvSpPr/>
          <p:nvPr/>
        </p:nvSpPr>
        <p:spPr>
          <a:xfrm>
            <a:off x="-1" y="0"/>
            <a:ext cx="12192001" cy="741872"/>
          </a:xfrm>
          <a:prstGeom prst="rect">
            <a:avLst/>
          </a:prstGeom>
          <a:solidFill>
            <a:schemeClr val="tx2"/>
          </a:solidFill>
          <a:ln>
            <a:solidFill>
              <a:schemeClr val="tx2"/>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3" name="文字方塊 2">
            <a:extLst>
              <a:ext uri="{FF2B5EF4-FFF2-40B4-BE49-F238E27FC236}">
                <a16:creationId xmlns:a16="http://schemas.microsoft.com/office/drawing/2014/main" id="{AD628007-0C99-4419-9397-0FF5969736A8}"/>
              </a:ext>
            </a:extLst>
          </p:cNvPr>
          <p:cNvSpPr txBox="1"/>
          <p:nvPr/>
        </p:nvSpPr>
        <p:spPr>
          <a:xfrm>
            <a:off x="94890" y="140103"/>
            <a:ext cx="1855829" cy="461665"/>
          </a:xfrm>
          <a:prstGeom prst="rect">
            <a:avLst/>
          </a:prstGeom>
          <a:noFill/>
        </p:spPr>
        <p:txBody>
          <a:bodyPr wrap="none" rtlCol="0">
            <a:spAutoFit/>
          </a:bodyPr>
          <a:lstStyle/>
          <a:p>
            <a:r>
              <a:rPr lang="en-US" altLang="zh-TW" sz="2400" b="1" dirty="0">
                <a:solidFill>
                  <a:schemeClr val="bg1"/>
                </a:solidFill>
              </a:rPr>
              <a:t>Introduction</a:t>
            </a:r>
            <a:endParaRPr lang="zh-TW" altLang="en-US" sz="2400" b="1" dirty="0">
              <a:solidFill>
                <a:schemeClr val="bg1"/>
              </a:solidFill>
            </a:endParaRPr>
          </a:p>
        </p:txBody>
      </p:sp>
      <p:sp>
        <p:nvSpPr>
          <p:cNvPr id="5" name="文字方塊 4">
            <a:extLst>
              <a:ext uri="{FF2B5EF4-FFF2-40B4-BE49-F238E27FC236}">
                <a16:creationId xmlns:a16="http://schemas.microsoft.com/office/drawing/2014/main" id="{90174B4D-B6DC-43CF-BCC5-F07AA26A4C66}"/>
              </a:ext>
            </a:extLst>
          </p:cNvPr>
          <p:cNvSpPr txBox="1"/>
          <p:nvPr/>
        </p:nvSpPr>
        <p:spPr>
          <a:xfrm>
            <a:off x="2219875" y="140102"/>
            <a:ext cx="1415772" cy="461665"/>
          </a:xfrm>
          <a:prstGeom prst="rect">
            <a:avLst/>
          </a:prstGeom>
          <a:noFill/>
        </p:spPr>
        <p:txBody>
          <a:bodyPr wrap="none" rtlCol="0">
            <a:spAutoFit/>
          </a:bodyPr>
          <a:lstStyle/>
          <a:p>
            <a:r>
              <a:rPr lang="zh-TW" altLang="en-US" sz="2400" b="1" dirty="0">
                <a:solidFill>
                  <a:schemeClr val="accent4">
                    <a:lumMod val="20000"/>
                    <a:lumOff val="80000"/>
                  </a:schemeClr>
                </a:solidFill>
              </a:rPr>
              <a:t>背景動機</a:t>
            </a:r>
          </a:p>
        </p:txBody>
      </p:sp>
      <p:sp>
        <p:nvSpPr>
          <p:cNvPr id="6" name="文字方塊 5" descr="&#10;">
            <a:extLst>
              <a:ext uri="{FF2B5EF4-FFF2-40B4-BE49-F238E27FC236}">
                <a16:creationId xmlns:a16="http://schemas.microsoft.com/office/drawing/2014/main" id="{C792B3E8-6782-4898-BE5B-9F026AF4ECC6}"/>
              </a:ext>
            </a:extLst>
          </p:cNvPr>
          <p:cNvSpPr txBox="1"/>
          <p:nvPr/>
        </p:nvSpPr>
        <p:spPr>
          <a:xfrm>
            <a:off x="268762" y="1035170"/>
            <a:ext cx="11670196" cy="2808589"/>
          </a:xfrm>
          <a:prstGeom prst="rect">
            <a:avLst/>
          </a:prstGeom>
          <a:noFill/>
        </p:spPr>
        <p:txBody>
          <a:bodyPr wrap="square" rtlCol="0">
            <a:spAutoFit/>
          </a:bodyPr>
          <a:lstStyle/>
          <a:p>
            <a:pPr indent="457200" algn="just">
              <a:lnSpc>
                <a:spcPct val="150000"/>
              </a:lnSpc>
            </a:pPr>
            <a:r>
              <a:rPr lang="zh-TW" altLang="en-US" sz="2000" dirty="0"/>
              <a:t>對於碰撞警告的人機介面</a:t>
            </a:r>
            <a:r>
              <a:rPr lang="en-US" altLang="zh-TW" sz="2000" dirty="0"/>
              <a:t>(HMI)</a:t>
            </a:r>
            <a:r>
              <a:rPr lang="zh-TW" altLang="en-US" sz="2000" dirty="0"/>
              <a:t>設計，已有大量的研究和指南</a:t>
            </a:r>
            <a:r>
              <a:rPr lang="en-US" altLang="zh-TW" sz="2000" dirty="0"/>
              <a:t>(Campbell</a:t>
            </a:r>
            <a:r>
              <a:rPr lang="zh-TW" altLang="en-US" sz="2000" dirty="0"/>
              <a:t> </a:t>
            </a:r>
            <a:r>
              <a:rPr lang="en-US" altLang="zh-TW" sz="2000" dirty="0"/>
              <a:t>et al., 2007; COMSIS Corporation, 1996; Green et al., 1995; Informal</a:t>
            </a:r>
            <a:r>
              <a:rPr lang="zh-TW" altLang="en-US" sz="2000" dirty="0"/>
              <a:t> </a:t>
            </a:r>
            <a:r>
              <a:rPr lang="en-US" altLang="zh-TW" sz="2000" dirty="0"/>
              <a:t>Group on Intelligent and Transport Systems, 2011)</a:t>
            </a:r>
            <a:r>
              <a:rPr lang="zh-TW" altLang="en-US" sz="2000" dirty="0"/>
              <a:t>，不過幾乎都是駕駛員能夠直接看見危險的情況下發出警告。那在警告隱患的警告時，就會有潛在問題，例如警報的可信度或誤報率。那目前還不清楚如何優化這類的警告</a:t>
            </a:r>
            <a:r>
              <a:rPr lang="en-US" altLang="zh-TW" sz="2000" dirty="0"/>
              <a:t>(</a:t>
            </a:r>
            <a:r>
              <a:rPr lang="en-US" altLang="zh-TW" sz="2000" dirty="0" err="1"/>
              <a:t>Naujoks</a:t>
            </a:r>
            <a:r>
              <a:rPr lang="en-US" altLang="zh-TW" sz="2000" dirty="0"/>
              <a:t> et al., 2014)</a:t>
            </a:r>
            <a:r>
              <a:rPr lang="zh-TW" altLang="en-US" sz="2000" dirty="0"/>
              <a:t>。</a:t>
            </a:r>
            <a:endParaRPr lang="en-US" altLang="zh-TW" sz="2000" dirty="0"/>
          </a:p>
          <a:p>
            <a:pPr indent="457200" algn="just">
              <a:lnSpc>
                <a:spcPct val="150000"/>
              </a:lnSpc>
            </a:pPr>
            <a:r>
              <a:rPr lang="zh-TW" altLang="en-US" sz="2000" dirty="0"/>
              <a:t>過去的研究，檢查此類警告的形式和特徵的影響，該研究顯示高度具體的視覺警告具有優勢</a:t>
            </a:r>
            <a:r>
              <a:rPr lang="en-US" altLang="zh-TW" sz="2000" dirty="0"/>
              <a:t>(Schwarz and </a:t>
            </a:r>
            <a:r>
              <a:rPr lang="en-US" altLang="zh-TW" sz="2000" dirty="0" err="1"/>
              <a:t>Fastenmeier</a:t>
            </a:r>
            <a:r>
              <a:rPr lang="en-US" altLang="zh-TW" sz="2000" dirty="0"/>
              <a:t>, 2017)</a:t>
            </a:r>
            <a:r>
              <a:rPr lang="zh-TW" altLang="en-US" sz="2000" dirty="0"/>
              <a:t>。</a:t>
            </a:r>
          </a:p>
        </p:txBody>
      </p:sp>
      <p:pic>
        <p:nvPicPr>
          <p:cNvPr id="7" name="圖片 6">
            <a:extLst>
              <a:ext uri="{FF2B5EF4-FFF2-40B4-BE49-F238E27FC236}">
                <a16:creationId xmlns:a16="http://schemas.microsoft.com/office/drawing/2014/main" id="{22478CD9-3171-45B5-9BD5-40C7D92D469A}"/>
              </a:ext>
            </a:extLst>
          </p:cNvPr>
          <p:cNvPicPr>
            <a:picLocks noChangeAspect="1"/>
          </p:cNvPicPr>
          <p:nvPr/>
        </p:nvPicPr>
        <p:blipFill>
          <a:blip r:embed="rId3"/>
          <a:stretch>
            <a:fillRect/>
          </a:stretch>
        </p:blipFill>
        <p:spPr>
          <a:xfrm>
            <a:off x="6155900" y="3602183"/>
            <a:ext cx="5653856" cy="2060852"/>
          </a:xfrm>
          <a:prstGeom prst="rect">
            <a:avLst/>
          </a:prstGeom>
        </p:spPr>
      </p:pic>
      <p:sp>
        <p:nvSpPr>
          <p:cNvPr id="8" name="文字方塊 7">
            <a:extLst>
              <a:ext uri="{FF2B5EF4-FFF2-40B4-BE49-F238E27FC236}">
                <a16:creationId xmlns:a16="http://schemas.microsoft.com/office/drawing/2014/main" id="{EFF555EC-DE89-404E-9DD6-24FFA5994A49}"/>
              </a:ext>
            </a:extLst>
          </p:cNvPr>
          <p:cNvSpPr txBox="1"/>
          <p:nvPr/>
        </p:nvSpPr>
        <p:spPr>
          <a:xfrm>
            <a:off x="163772" y="6115484"/>
            <a:ext cx="11880175" cy="461665"/>
          </a:xfrm>
          <a:prstGeom prst="rect">
            <a:avLst/>
          </a:prstGeom>
          <a:noFill/>
        </p:spPr>
        <p:txBody>
          <a:bodyPr wrap="none" rtlCol="0">
            <a:spAutoFit/>
          </a:bodyPr>
          <a:lstStyle/>
          <a:p>
            <a:pPr algn="ctr"/>
            <a:r>
              <a:rPr lang="zh-TW" altLang="en-US" sz="2400" b="1" dirty="0">
                <a:solidFill>
                  <a:srgbClr val="C00000"/>
                </a:solidFill>
              </a:rPr>
              <a:t>本研究的目的是剖析不同設計方面的影響，並觀察它們對警告的有效性和駕駛員行為</a:t>
            </a:r>
          </a:p>
        </p:txBody>
      </p:sp>
    </p:spTree>
    <p:extLst>
      <p:ext uri="{BB962C8B-B14F-4D97-AF65-F5344CB8AC3E}">
        <p14:creationId xmlns:p14="http://schemas.microsoft.com/office/powerpoint/2010/main" val="28853631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8617272A-F5F2-44D7-83C1-57C09F82EB0F}"/>
              </a:ext>
            </a:extLst>
          </p:cNvPr>
          <p:cNvSpPr/>
          <p:nvPr/>
        </p:nvSpPr>
        <p:spPr>
          <a:xfrm>
            <a:off x="-1" y="0"/>
            <a:ext cx="12192001" cy="741872"/>
          </a:xfrm>
          <a:prstGeom prst="rect">
            <a:avLst/>
          </a:prstGeom>
          <a:solidFill>
            <a:schemeClr val="tx2"/>
          </a:solidFill>
          <a:ln>
            <a:solidFill>
              <a:schemeClr val="tx2"/>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3" name="文字方塊 2">
            <a:extLst>
              <a:ext uri="{FF2B5EF4-FFF2-40B4-BE49-F238E27FC236}">
                <a16:creationId xmlns:a16="http://schemas.microsoft.com/office/drawing/2014/main" id="{F9B0E588-D658-40C1-8280-733170201F22}"/>
              </a:ext>
            </a:extLst>
          </p:cNvPr>
          <p:cNvSpPr txBox="1"/>
          <p:nvPr/>
        </p:nvSpPr>
        <p:spPr>
          <a:xfrm>
            <a:off x="94890" y="140103"/>
            <a:ext cx="1885453" cy="461665"/>
          </a:xfrm>
          <a:prstGeom prst="rect">
            <a:avLst/>
          </a:prstGeom>
          <a:noFill/>
        </p:spPr>
        <p:txBody>
          <a:bodyPr wrap="none" rtlCol="0">
            <a:spAutoFit/>
          </a:bodyPr>
          <a:lstStyle/>
          <a:p>
            <a:r>
              <a:rPr lang="en-US" altLang="zh-TW" sz="2400" b="1" dirty="0">
                <a:solidFill>
                  <a:schemeClr val="bg1"/>
                </a:solidFill>
              </a:rPr>
              <a:t>Conclusion</a:t>
            </a:r>
            <a:endParaRPr lang="zh-TW" altLang="en-US" sz="2400" b="1" dirty="0">
              <a:solidFill>
                <a:schemeClr val="bg1"/>
              </a:solidFill>
            </a:endParaRPr>
          </a:p>
        </p:txBody>
      </p:sp>
      <p:sp>
        <p:nvSpPr>
          <p:cNvPr id="5" name="文字方塊 4">
            <a:extLst>
              <a:ext uri="{FF2B5EF4-FFF2-40B4-BE49-F238E27FC236}">
                <a16:creationId xmlns:a16="http://schemas.microsoft.com/office/drawing/2014/main" id="{71EA4B5C-8094-4F0F-8F59-BD789514E601}"/>
              </a:ext>
            </a:extLst>
          </p:cNvPr>
          <p:cNvSpPr txBox="1"/>
          <p:nvPr/>
        </p:nvSpPr>
        <p:spPr>
          <a:xfrm>
            <a:off x="269527" y="803297"/>
            <a:ext cx="11652943" cy="1423595"/>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zh-TW" altLang="en-US" sz="2000" dirty="0"/>
              <a:t>總體而言，結果表明在必要警告的場景下，駕駛員幾乎不可能在沒有警告的情況下減輕碰撞。在有警告的情況下，駕駛員可以避免</a:t>
            </a:r>
            <a:r>
              <a:rPr lang="en-US" altLang="zh-TW" sz="2000" dirty="0"/>
              <a:t>50%~95%</a:t>
            </a:r>
            <a:r>
              <a:rPr lang="zh-TW" altLang="en-US" sz="2000" dirty="0"/>
              <a:t>的潛在碰撞，具體百分比取決於場景和警告概念</a:t>
            </a:r>
            <a:endParaRPr lang="en-US" altLang="zh-TW" sz="2000" dirty="0"/>
          </a:p>
          <a:p>
            <a:pPr marL="285750" indent="-285750">
              <a:lnSpc>
                <a:spcPct val="150000"/>
              </a:lnSpc>
              <a:buFont typeface="Arial" panose="020B0604020202020204" pitchFamily="34" charset="0"/>
              <a:buChar char="•"/>
            </a:pPr>
            <a:r>
              <a:rPr lang="zh-TW" altLang="en-US" sz="2000" dirty="0"/>
              <a:t>詳細位置及使用直觀的</a:t>
            </a:r>
            <a:r>
              <a:rPr lang="en-US" altLang="zh-TW" sz="2000" dirty="0"/>
              <a:t>AR</a:t>
            </a:r>
            <a:r>
              <a:rPr lang="zh-TW" altLang="en-US" sz="2000" dirty="0"/>
              <a:t>警告，提供了在不分散駕駛員注意力的情況下增加訊息傳達量的機會</a:t>
            </a:r>
          </a:p>
        </p:txBody>
      </p:sp>
      <p:sp>
        <p:nvSpPr>
          <p:cNvPr id="6" name="文字方塊 5">
            <a:extLst>
              <a:ext uri="{FF2B5EF4-FFF2-40B4-BE49-F238E27FC236}">
                <a16:creationId xmlns:a16="http://schemas.microsoft.com/office/drawing/2014/main" id="{D257FE02-79C4-48BC-B639-ACB90C800245}"/>
              </a:ext>
            </a:extLst>
          </p:cNvPr>
          <p:cNvSpPr txBox="1"/>
          <p:nvPr/>
        </p:nvSpPr>
        <p:spPr>
          <a:xfrm>
            <a:off x="1660153" y="2998679"/>
            <a:ext cx="9790312" cy="400110"/>
          </a:xfrm>
          <a:prstGeom prst="rect">
            <a:avLst/>
          </a:prstGeom>
          <a:noFill/>
        </p:spPr>
        <p:txBody>
          <a:bodyPr wrap="square">
            <a:spAutoFit/>
          </a:bodyPr>
          <a:lstStyle/>
          <a:p>
            <a:pPr marL="342900" indent="-342900">
              <a:buFont typeface="Wingdings" panose="05000000000000000000" pitchFamily="2" charset="2"/>
              <a:buChar char="ü"/>
            </a:pPr>
            <a:r>
              <a:rPr lang="zh-TW" altLang="en-US" sz="2000" b="1" dirty="0">
                <a:latin typeface="+mn-ea"/>
              </a:rPr>
              <a:t>假設 </a:t>
            </a:r>
            <a:r>
              <a:rPr lang="en-US" altLang="zh-TW" sz="2000" b="1" dirty="0">
                <a:latin typeface="+mn-ea"/>
              </a:rPr>
              <a:t>:</a:t>
            </a:r>
            <a:r>
              <a:rPr lang="zh-TW" altLang="en-US" sz="2000" b="1" dirty="0">
                <a:latin typeface="+mn-ea"/>
              </a:rPr>
              <a:t>透過特定警告圖來顯示危險類型和運動方向的標通常會提高警告效率</a:t>
            </a:r>
          </a:p>
        </p:txBody>
      </p:sp>
      <p:sp>
        <p:nvSpPr>
          <p:cNvPr id="7" name="文字方塊 6">
            <a:extLst>
              <a:ext uri="{FF2B5EF4-FFF2-40B4-BE49-F238E27FC236}">
                <a16:creationId xmlns:a16="http://schemas.microsoft.com/office/drawing/2014/main" id="{4C038358-F713-47DF-8A0F-3984AD46E70C}"/>
              </a:ext>
            </a:extLst>
          </p:cNvPr>
          <p:cNvSpPr txBox="1"/>
          <p:nvPr/>
        </p:nvSpPr>
        <p:spPr>
          <a:xfrm>
            <a:off x="1660153" y="3533984"/>
            <a:ext cx="10104272" cy="961930"/>
          </a:xfrm>
          <a:prstGeom prst="rect">
            <a:avLst/>
          </a:prstGeom>
          <a:noFill/>
        </p:spPr>
        <p:txBody>
          <a:bodyPr wrap="square">
            <a:spAutoFit/>
          </a:bodyPr>
          <a:lstStyle/>
          <a:p>
            <a:pPr marL="342900" indent="-342900">
              <a:lnSpc>
                <a:spcPct val="150000"/>
              </a:lnSpc>
              <a:buFont typeface="Microsoft YaHei UI" panose="020B0503020204020204" pitchFamily="34" charset="-122"/>
              <a:buChar char="╳"/>
            </a:pPr>
            <a:r>
              <a:rPr lang="zh-TW" altLang="en-US" sz="2000" b="1" strike="sngStrike" dirty="0">
                <a:latin typeface="+mn-ea"/>
              </a:rPr>
              <a:t> 假設 </a:t>
            </a:r>
            <a:r>
              <a:rPr lang="en-US" altLang="zh-TW" sz="2000" b="1" strike="sngStrike" dirty="0">
                <a:latin typeface="+mn-ea"/>
              </a:rPr>
              <a:t>:</a:t>
            </a:r>
            <a:r>
              <a:rPr lang="zh-TW" altLang="en-US" sz="2000" b="1" strike="sngStrike" dirty="0">
                <a:latin typeface="+mn-ea"/>
              </a:rPr>
              <a:t> 警告動畫應提高感知的緊迫性並提高必要警告的有效性，但可能導致對不必要警告的接受度降低</a:t>
            </a:r>
            <a:endParaRPr lang="en-US" altLang="zh-TW" sz="2000" b="1" strike="sngStrike" dirty="0">
              <a:latin typeface="+mn-ea"/>
            </a:endParaRPr>
          </a:p>
        </p:txBody>
      </p:sp>
      <p:sp>
        <p:nvSpPr>
          <p:cNvPr id="8" name="文字方塊 7">
            <a:extLst>
              <a:ext uri="{FF2B5EF4-FFF2-40B4-BE49-F238E27FC236}">
                <a16:creationId xmlns:a16="http://schemas.microsoft.com/office/drawing/2014/main" id="{4C14634C-37C6-4438-AACF-4D40A9E17546}"/>
              </a:ext>
            </a:extLst>
          </p:cNvPr>
          <p:cNvSpPr txBox="1"/>
          <p:nvPr/>
        </p:nvSpPr>
        <p:spPr>
          <a:xfrm>
            <a:off x="1660153" y="4631109"/>
            <a:ext cx="9790312" cy="961930"/>
          </a:xfrm>
          <a:prstGeom prst="rect">
            <a:avLst/>
          </a:prstGeom>
          <a:noFill/>
        </p:spPr>
        <p:txBody>
          <a:bodyPr wrap="square">
            <a:spAutoFit/>
          </a:bodyPr>
          <a:lstStyle/>
          <a:p>
            <a:pPr marL="457200" indent="-457200">
              <a:lnSpc>
                <a:spcPct val="150000"/>
              </a:lnSpc>
              <a:buFont typeface="Wingdings" panose="05000000000000000000" pitchFamily="2" charset="2"/>
              <a:buChar char="ü"/>
            </a:pPr>
            <a:r>
              <a:rPr lang="zh-TW" altLang="en-US" sz="2000" b="1" dirty="0">
                <a:latin typeface="+mn-ea"/>
              </a:rPr>
              <a:t>假設 </a:t>
            </a:r>
            <a:r>
              <a:rPr lang="en-US" altLang="zh-TW" sz="2000" b="1" dirty="0">
                <a:latin typeface="+mn-ea"/>
              </a:rPr>
              <a:t>:</a:t>
            </a:r>
            <a:r>
              <a:rPr lang="zh-TW" altLang="en-US" sz="2000" b="1" dirty="0">
                <a:latin typeface="+mn-ea"/>
              </a:rPr>
              <a:t> 空間參考應會提高預警效率。它應該將警告動畫的積極效果與有關危險距離的附加信息結合起來，而無需進行心理轉換</a:t>
            </a:r>
          </a:p>
        </p:txBody>
      </p:sp>
      <p:grpSp>
        <p:nvGrpSpPr>
          <p:cNvPr id="9" name="群組 8">
            <a:extLst>
              <a:ext uri="{FF2B5EF4-FFF2-40B4-BE49-F238E27FC236}">
                <a16:creationId xmlns:a16="http://schemas.microsoft.com/office/drawing/2014/main" id="{407E8375-4455-48BC-A772-72748C85DE62}"/>
              </a:ext>
            </a:extLst>
          </p:cNvPr>
          <p:cNvGrpSpPr/>
          <p:nvPr/>
        </p:nvGrpSpPr>
        <p:grpSpPr>
          <a:xfrm>
            <a:off x="530908" y="2978399"/>
            <a:ext cx="800219" cy="555585"/>
            <a:chOff x="4664596" y="2963119"/>
            <a:chExt cx="800219" cy="555585"/>
          </a:xfrm>
        </p:grpSpPr>
        <p:sp>
          <p:nvSpPr>
            <p:cNvPr id="10" name="矩形 9">
              <a:extLst>
                <a:ext uri="{FF2B5EF4-FFF2-40B4-BE49-F238E27FC236}">
                  <a16:creationId xmlns:a16="http://schemas.microsoft.com/office/drawing/2014/main" id="{E9678836-DDC1-4894-A98A-5289B566F905}"/>
                </a:ext>
              </a:extLst>
            </p:cNvPr>
            <p:cNvSpPr/>
            <p:nvPr/>
          </p:nvSpPr>
          <p:spPr>
            <a:xfrm>
              <a:off x="4664596" y="2963119"/>
              <a:ext cx="800219" cy="555585"/>
            </a:xfrm>
            <a:prstGeom prst="rect">
              <a:avLst/>
            </a:prstGeom>
            <a:solidFill>
              <a:schemeClr val="tx2">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文字方塊 10">
              <a:extLst>
                <a:ext uri="{FF2B5EF4-FFF2-40B4-BE49-F238E27FC236}">
                  <a16:creationId xmlns:a16="http://schemas.microsoft.com/office/drawing/2014/main" id="{E5EF4081-4423-4A60-8304-7F35594F3D36}"/>
                </a:ext>
              </a:extLst>
            </p:cNvPr>
            <p:cNvSpPr txBox="1"/>
            <p:nvPr/>
          </p:nvSpPr>
          <p:spPr>
            <a:xfrm>
              <a:off x="4664596" y="3010079"/>
              <a:ext cx="800219" cy="461665"/>
            </a:xfrm>
            <a:prstGeom prst="rect">
              <a:avLst/>
            </a:prstGeom>
            <a:noFill/>
          </p:spPr>
          <p:txBody>
            <a:bodyPr wrap="none" rtlCol="0">
              <a:spAutoFit/>
            </a:bodyPr>
            <a:lstStyle/>
            <a:p>
              <a:r>
                <a:rPr lang="zh-TW" altLang="en-US" sz="2400" b="1" dirty="0"/>
                <a:t>假設</a:t>
              </a:r>
            </a:p>
          </p:txBody>
        </p:sp>
      </p:grpSp>
    </p:spTree>
    <p:extLst>
      <p:ext uri="{BB962C8B-B14F-4D97-AF65-F5344CB8AC3E}">
        <p14:creationId xmlns:p14="http://schemas.microsoft.com/office/powerpoint/2010/main" val="38924098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EAD774B1-9F49-44FF-9DEC-78E622313444}"/>
              </a:ext>
            </a:extLst>
          </p:cNvPr>
          <p:cNvSpPr/>
          <p:nvPr/>
        </p:nvSpPr>
        <p:spPr>
          <a:xfrm>
            <a:off x="-1" y="0"/>
            <a:ext cx="1009291" cy="6858000"/>
          </a:xfrm>
          <a:prstGeom prst="rect">
            <a:avLst/>
          </a:prstGeom>
          <a:solidFill>
            <a:schemeClr val="tx2"/>
          </a:solidFill>
          <a:ln>
            <a:solidFill>
              <a:schemeClr val="tx2"/>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6" name="矩形 5">
            <a:extLst>
              <a:ext uri="{FF2B5EF4-FFF2-40B4-BE49-F238E27FC236}">
                <a16:creationId xmlns:a16="http://schemas.microsoft.com/office/drawing/2014/main" id="{358B4C0C-23E0-4D25-AAA5-F719CA655336}"/>
              </a:ext>
            </a:extLst>
          </p:cNvPr>
          <p:cNvSpPr/>
          <p:nvPr/>
        </p:nvSpPr>
        <p:spPr>
          <a:xfrm>
            <a:off x="953220" y="3036104"/>
            <a:ext cx="11286226" cy="785793"/>
          </a:xfrm>
          <a:prstGeom prst="rect">
            <a:avLst/>
          </a:prstGeom>
        </p:spPr>
        <p:txBody>
          <a:bodyPr wrap="square">
            <a:spAutoFit/>
          </a:bodyPr>
          <a:lstStyle/>
          <a:p>
            <a:pPr algn="ctr">
              <a:lnSpc>
                <a:spcPct val="150000"/>
              </a:lnSpc>
            </a:pPr>
            <a:r>
              <a:rPr lang="en-US" altLang="zh-TW" sz="3400" b="1" dirty="0"/>
              <a:t>Thank you</a:t>
            </a:r>
            <a:endParaRPr lang="zh-TW" altLang="en-US" sz="3400" b="1" dirty="0"/>
          </a:p>
        </p:txBody>
      </p:sp>
    </p:spTree>
    <p:extLst>
      <p:ext uri="{BB962C8B-B14F-4D97-AF65-F5344CB8AC3E}">
        <p14:creationId xmlns:p14="http://schemas.microsoft.com/office/powerpoint/2010/main" val="1411502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98836136-0F74-4F93-9FEB-616D948C3773}"/>
              </a:ext>
            </a:extLst>
          </p:cNvPr>
          <p:cNvSpPr/>
          <p:nvPr/>
        </p:nvSpPr>
        <p:spPr>
          <a:xfrm>
            <a:off x="-1" y="0"/>
            <a:ext cx="12192001" cy="741872"/>
          </a:xfrm>
          <a:prstGeom prst="rect">
            <a:avLst/>
          </a:prstGeom>
          <a:solidFill>
            <a:schemeClr val="tx2"/>
          </a:solidFill>
          <a:ln>
            <a:solidFill>
              <a:schemeClr val="tx2"/>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3" name="文字方塊 2">
            <a:extLst>
              <a:ext uri="{FF2B5EF4-FFF2-40B4-BE49-F238E27FC236}">
                <a16:creationId xmlns:a16="http://schemas.microsoft.com/office/drawing/2014/main" id="{035D2F28-DAC3-4685-A306-64D2762A2DC8}"/>
              </a:ext>
            </a:extLst>
          </p:cNvPr>
          <p:cNvSpPr txBox="1"/>
          <p:nvPr/>
        </p:nvSpPr>
        <p:spPr>
          <a:xfrm>
            <a:off x="94890" y="140103"/>
            <a:ext cx="1855829" cy="461665"/>
          </a:xfrm>
          <a:prstGeom prst="rect">
            <a:avLst/>
          </a:prstGeom>
          <a:noFill/>
        </p:spPr>
        <p:txBody>
          <a:bodyPr wrap="none" rtlCol="0">
            <a:spAutoFit/>
          </a:bodyPr>
          <a:lstStyle/>
          <a:p>
            <a:r>
              <a:rPr lang="en-US" altLang="zh-TW" sz="2400" b="1" dirty="0">
                <a:solidFill>
                  <a:schemeClr val="bg1"/>
                </a:solidFill>
              </a:rPr>
              <a:t>Introduction</a:t>
            </a:r>
            <a:endParaRPr lang="zh-TW" altLang="en-US" sz="2400" b="1" dirty="0">
              <a:solidFill>
                <a:schemeClr val="bg1"/>
              </a:solidFill>
            </a:endParaRPr>
          </a:p>
        </p:txBody>
      </p:sp>
      <p:sp>
        <p:nvSpPr>
          <p:cNvPr id="4" name="文字方塊 3">
            <a:extLst>
              <a:ext uri="{FF2B5EF4-FFF2-40B4-BE49-F238E27FC236}">
                <a16:creationId xmlns:a16="http://schemas.microsoft.com/office/drawing/2014/main" id="{4D0A0A95-51D6-6E65-136B-FD1B0ADE853C}"/>
              </a:ext>
            </a:extLst>
          </p:cNvPr>
          <p:cNvSpPr txBox="1"/>
          <p:nvPr/>
        </p:nvSpPr>
        <p:spPr>
          <a:xfrm>
            <a:off x="2219875" y="140102"/>
            <a:ext cx="1415772" cy="461665"/>
          </a:xfrm>
          <a:prstGeom prst="rect">
            <a:avLst/>
          </a:prstGeom>
          <a:noFill/>
        </p:spPr>
        <p:txBody>
          <a:bodyPr wrap="none" rtlCol="0">
            <a:spAutoFit/>
          </a:bodyPr>
          <a:lstStyle/>
          <a:p>
            <a:r>
              <a:rPr lang="zh-TW" altLang="en-US" sz="2400" b="1" dirty="0">
                <a:solidFill>
                  <a:schemeClr val="accent4">
                    <a:lumMod val="20000"/>
                    <a:lumOff val="80000"/>
                  </a:schemeClr>
                </a:solidFill>
              </a:rPr>
              <a:t>文獻探討</a:t>
            </a:r>
          </a:p>
        </p:txBody>
      </p:sp>
      <p:sp>
        <p:nvSpPr>
          <p:cNvPr id="5" name="文字方塊 4">
            <a:extLst>
              <a:ext uri="{FF2B5EF4-FFF2-40B4-BE49-F238E27FC236}">
                <a16:creationId xmlns:a16="http://schemas.microsoft.com/office/drawing/2014/main" id="{7E9A93E7-32B0-5BAB-FCA2-8E30771DFF62}"/>
              </a:ext>
            </a:extLst>
          </p:cNvPr>
          <p:cNvSpPr txBox="1"/>
          <p:nvPr/>
        </p:nvSpPr>
        <p:spPr>
          <a:xfrm>
            <a:off x="3699755" y="140102"/>
            <a:ext cx="1723549" cy="461665"/>
          </a:xfrm>
          <a:prstGeom prst="rect">
            <a:avLst/>
          </a:prstGeom>
          <a:noFill/>
        </p:spPr>
        <p:txBody>
          <a:bodyPr wrap="none" rtlCol="0">
            <a:spAutoFit/>
          </a:bodyPr>
          <a:lstStyle/>
          <a:p>
            <a:r>
              <a:rPr lang="zh-TW" altLang="en-US" sz="2400" b="1" dirty="0">
                <a:solidFill>
                  <a:schemeClr val="accent6">
                    <a:lumMod val="20000"/>
                    <a:lumOff val="80000"/>
                  </a:schemeClr>
                </a:solidFill>
              </a:rPr>
              <a:t>技術和誤報</a:t>
            </a:r>
          </a:p>
        </p:txBody>
      </p:sp>
      <p:sp>
        <p:nvSpPr>
          <p:cNvPr id="9" name="文字方塊 8">
            <a:extLst>
              <a:ext uri="{FF2B5EF4-FFF2-40B4-BE49-F238E27FC236}">
                <a16:creationId xmlns:a16="http://schemas.microsoft.com/office/drawing/2014/main" id="{302B454E-2B24-F7A5-391A-4DBA90870250}"/>
              </a:ext>
            </a:extLst>
          </p:cNvPr>
          <p:cNvSpPr txBox="1"/>
          <p:nvPr/>
        </p:nvSpPr>
        <p:spPr>
          <a:xfrm>
            <a:off x="158282" y="831870"/>
            <a:ext cx="11875437" cy="5116914"/>
          </a:xfrm>
          <a:prstGeom prst="rect">
            <a:avLst/>
          </a:prstGeom>
          <a:noFill/>
        </p:spPr>
        <p:txBody>
          <a:bodyPr wrap="square">
            <a:spAutoFit/>
          </a:bodyPr>
          <a:lstStyle/>
          <a:p>
            <a:pPr marL="342900" indent="-342900" algn="just">
              <a:lnSpc>
                <a:spcPct val="150000"/>
              </a:lnSpc>
              <a:buFont typeface="Arial" panose="020B0604020202020204" pitchFamily="34" charset="0"/>
              <a:buChar char="•"/>
            </a:pPr>
            <a:r>
              <a:rPr lang="en-US" altLang="zh-TW" sz="2000" dirty="0">
                <a:latin typeface="+mn-ea"/>
              </a:rPr>
              <a:t>Car-to-X</a:t>
            </a:r>
            <a:r>
              <a:rPr lang="zh-TW" altLang="en-US" sz="2000" dirty="0">
                <a:latin typeface="+mn-ea"/>
              </a:rPr>
              <a:t>是一種聯網技術，可以快速偵測到潛在危險，就算危險被其他車輛或建築物等障礙物擋住</a:t>
            </a:r>
            <a:r>
              <a:rPr lang="en-US" altLang="zh-TW" sz="2000" dirty="0">
                <a:latin typeface="+mn-ea"/>
              </a:rPr>
              <a:t> (</a:t>
            </a:r>
            <a:r>
              <a:rPr lang="en-US" altLang="zh-TW" sz="2000" dirty="0" err="1">
                <a:latin typeface="+mn-ea"/>
              </a:rPr>
              <a:t>Fuerstenberg</a:t>
            </a:r>
            <a:r>
              <a:rPr lang="en-US" altLang="zh-TW" sz="2000" dirty="0">
                <a:latin typeface="+mn-ea"/>
              </a:rPr>
              <a:t> et al., 2007; </a:t>
            </a:r>
            <a:r>
              <a:rPr lang="en-US" altLang="zh-TW" sz="2000" dirty="0" err="1">
                <a:latin typeface="+mn-ea"/>
              </a:rPr>
              <a:t>Pierowicz</a:t>
            </a:r>
            <a:r>
              <a:rPr lang="en-US" altLang="zh-TW" sz="2000" dirty="0">
                <a:latin typeface="+mn-ea"/>
              </a:rPr>
              <a:t> et al., 2000; </a:t>
            </a:r>
            <a:r>
              <a:rPr lang="en-US" altLang="zh-TW" sz="2000" dirty="0" err="1">
                <a:latin typeface="+mn-ea"/>
              </a:rPr>
              <a:t>Seeliger</a:t>
            </a:r>
            <a:r>
              <a:rPr lang="en-US" altLang="zh-TW" sz="2000" dirty="0">
                <a:latin typeface="+mn-ea"/>
              </a:rPr>
              <a:t> et al.,2014)</a:t>
            </a:r>
            <a:r>
              <a:rPr lang="zh-TW" altLang="en-US" sz="2000" dirty="0">
                <a:latin typeface="+mn-ea"/>
              </a:rPr>
              <a:t>。</a:t>
            </a:r>
            <a:endParaRPr lang="en-US" altLang="zh-TW" sz="2000" dirty="0">
              <a:latin typeface="+mn-ea"/>
            </a:endParaRPr>
          </a:p>
          <a:p>
            <a:pPr marL="342900" indent="-342900" algn="just">
              <a:lnSpc>
                <a:spcPct val="150000"/>
              </a:lnSpc>
              <a:buFont typeface="Arial" panose="020B0604020202020204" pitchFamily="34" charset="0"/>
              <a:buChar char="•"/>
            </a:pPr>
            <a:r>
              <a:rPr lang="zh-TW" altLang="en-US" sz="2000" dirty="0">
                <a:latin typeface="+mn-ea"/>
              </a:rPr>
              <a:t>視線障礙是道路交通事故起因的最相關因素之一</a:t>
            </a:r>
            <a:r>
              <a:rPr lang="en-US" altLang="zh-TW" sz="2000" dirty="0">
                <a:latin typeface="+mn-ea"/>
              </a:rPr>
              <a:t>(Staubach, 2009)</a:t>
            </a:r>
            <a:r>
              <a:rPr lang="zh-TW" altLang="en-US" sz="2000" dirty="0">
                <a:latin typeface="+mn-ea"/>
              </a:rPr>
              <a:t>。此類警告應該對於提高安全有極大的潛力</a:t>
            </a:r>
            <a:r>
              <a:rPr lang="fr-FR" altLang="zh-TW" sz="2000" dirty="0"/>
              <a:t> (Naujoks et al., 2014)</a:t>
            </a:r>
            <a:r>
              <a:rPr lang="zh-TW" altLang="en-US" sz="2000" dirty="0"/>
              <a:t>。然而，在車輛中引入額外警告可能會有誤報的情況 </a:t>
            </a:r>
            <a:r>
              <a:rPr lang="en-US" altLang="zh-TW" sz="2000" dirty="0"/>
              <a:t>(</a:t>
            </a:r>
            <a:r>
              <a:rPr lang="en-US" altLang="zh-TW" sz="2000" dirty="0" err="1"/>
              <a:t>Hägglund</a:t>
            </a:r>
            <a:r>
              <a:rPr lang="en-US" altLang="zh-TW" sz="2000" dirty="0"/>
              <a:t>, 2008; Lees, 2010; Lu et al., 2005; Parasuraman</a:t>
            </a:r>
            <a:r>
              <a:rPr lang="zh-TW" altLang="en-US" sz="2000" dirty="0"/>
              <a:t> </a:t>
            </a:r>
            <a:r>
              <a:rPr lang="en-US" altLang="zh-TW" sz="2000" dirty="0"/>
              <a:t>et al., 1997; </a:t>
            </a:r>
            <a:r>
              <a:rPr lang="en-US" altLang="zh-TW" sz="2000" dirty="0" err="1"/>
              <a:t>Zabyshny</a:t>
            </a:r>
            <a:r>
              <a:rPr lang="en-US" altLang="zh-TW" sz="2000" dirty="0"/>
              <a:t> and Ragland, 2003)</a:t>
            </a:r>
            <a:r>
              <a:rPr lang="zh-TW" altLang="en-US" sz="2000" dirty="0"/>
              <a:t>。</a:t>
            </a:r>
            <a:endParaRPr lang="en-US" altLang="zh-TW" sz="2000" dirty="0"/>
          </a:p>
          <a:p>
            <a:pPr marL="342900" indent="-342900" algn="just">
              <a:lnSpc>
                <a:spcPct val="150000"/>
              </a:lnSpc>
              <a:buFont typeface="Arial" panose="020B0604020202020204" pitchFamily="34" charset="0"/>
              <a:buChar char="•"/>
            </a:pPr>
            <a:r>
              <a:rPr lang="zh-TW" altLang="en-US" sz="2000" dirty="0">
                <a:latin typeface="+mn-ea"/>
              </a:rPr>
              <a:t>誤報會降低駕駛員使用系統的意願</a:t>
            </a:r>
            <a:r>
              <a:rPr lang="en-US" altLang="zh-TW" sz="2000" dirty="0">
                <a:latin typeface="+mn-ea"/>
              </a:rPr>
              <a:t>(Dillon, 2001; LeBlanc and </a:t>
            </a:r>
            <a:r>
              <a:rPr lang="en-US" altLang="zh-TW" sz="2000" dirty="0" err="1">
                <a:latin typeface="+mn-ea"/>
              </a:rPr>
              <a:t>Tsimhoni</a:t>
            </a:r>
            <a:r>
              <a:rPr lang="en-US" altLang="zh-TW" sz="2000" dirty="0">
                <a:latin typeface="+mn-ea"/>
              </a:rPr>
              <a:t>, 2008)</a:t>
            </a:r>
            <a:r>
              <a:rPr lang="zh-TW" altLang="en-US" sz="2000" dirty="0">
                <a:latin typeface="+mn-ea"/>
              </a:rPr>
              <a:t>。甚至會讓駕駛員的反應速度下降，或是在多次誤報後會傾向忽略或直接關閉警告</a:t>
            </a:r>
            <a:r>
              <a:rPr lang="en-US" altLang="zh-TW" sz="2000" dirty="0">
                <a:latin typeface="+mn-ea"/>
              </a:rPr>
              <a:t>(Bliss et al., 1995; </a:t>
            </a:r>
            <a:r>
              <a:rPr lang="en-US" altLang="zh-TW" sz="2000" dirty="0" err="1">
                <a:latin typeface="+mn-ea"/>
              </a:rPr>
              <a:t>Chugh</a:t>
            </a:r>
            <a:r>
              <a:rPr lang="en-US" altLang="zh-TW" sz="2000" dirty="0">
                <a:latin typeface="+mn-ea"/>
              </a:rPr>
              <a:t> and </a:t>
            </a:r>
            <a:r>
              <a:rPr lang="en-US" altLang="zh-TW" sz="2000" dirty="0" err="1">
                <a:latin typeface="+mn-ea"/>
              </a:rPr>
              <a:t>Caird</a:t>
            </a:r>
            <a:r>
              <a:rPr lang="en-US" altLang="zh-TW" sz="2000" dirty="0">
                <a:latin typeface="+mn-ea"/>
              </a:rPr>
              <a:t>, 1999; Getty et al.,</a:t>
            </a:r>
            <a:r>
              <a:rPr lang="zh-TW" altLang="en-US" sz="2000" dirty="0">
                <a:latin typeface="+mn-ea"/>
              </a:rPr>
              <a:t> </a:t>
            </a:r>
            <a:r>
              <a:rPr lang="en-US" altLang="zh-TW" sz="2000" dirty="0">
                <a:latin typeface="+mn-ea"/>
              </a:rPr>
              <a:t>1995; Sorkin et al., 1988)</a:t>
            </a:r>
            <a:r>
              <a:rPr lang="zh-TW" altLang="en-US" sz="2000" dirty="0">
                <a:latin typeface="+mn-ea"/>
              </a:rPr>
              <a:t>。</a:t>
            </a:r>
            <a:endParaRPr lang="en-US" altLang="zh-TW" sz="2000" dirty="0">
              <a:latin typeface="+mn-ea"/>
            </a:endParaRPr>
          </a:p>
          <a:p>
            <a:pPr marL="342900" indent="-342900" algn="just">
              <a:lnSpc>
                <a:spcPct val="150000"/>
              </a:lnSpc>
              <a:buFont typeface="Arial" panose="020B0604020202020204" pitchFamily="34" charset="0"/>
              <a:buChar char="•"/>
            </a:pPr>
            <a:r>
              <a:rPr lang="zh-TW" altLang="en-US" sz="2000" dirty="0">
                <a:latin typeface="+mn-ea"/>
              </a:rPr>
              <a:t>根據</a:t>
            </a:r>
            <a:r>
              <a:rPr lang="en-US" altLang="zh-TW" sz="2000" dirty="0">
                <a:latin typeface="+mn-ea"/>
              </a:rPr>
              <a:t>Lees and Lee (2007) </a:t>
            </a:r>
            <a:r>
              <a:rPr lang="zh-TW" altLang="en-US" sz="2000" dirty="0">
                <a:latin typeface="+mn-ea"/>
              </a:rPr>
              <a:t>的研究指出，誤報的原因可以分為</a:t>
            </a:r>
            <a:r>
              <a:rPr lang="en-US" altLang="zh-TW" sz="2000" dirty="0">
                <a:latin typeface="+mn-ea"/>
              </a:rPr>
              <a:t>“</a:t>
            </a:r>
            <a:r>
              <a:rPr lang="zh-TW" altLang="en-US" sz="2000" dirty="0">
                <a:latin typeface="+mn-ea"/>
              </a:rPr>
              <a:t>不必要的</a:t>
            </a:r>
            <a:r>
              <a:rPr lang="en-US" altLang="zh-TW" sz="2000" dirty="0">
                <a:latin typeface="+mn-ea"/>
              </a:rPr>
              <a:t>(</a:t>
            </a:r>
            <a:r>
              <a:rPr lang="zh-TW" altLang="en-US" sz="2000" dirty="0">
                <a:latin typeface="+mn-ea"/>
              </a:rPr>
              <a:t>用戶可以理解原因</a:t>
            </a:r>
            <a:r>
              <a:rPr lang="en-US" altLang="zh-TW" sz="2000" dirty="0">
                <a:latin typeface="+mn-ea"/>
              </a:rPr>
              <a:t>)”</a:t>
            </a:r>
            <a:r>
              <a:rPr lang="zh-TW" altLang="en-US" sz="2000" dirty="0">
                <a:latin typeface="+mn-ea"/>
              </a:rPr>
              <a:t>及</a:t>
            </a:r>
            <a:r>
              <a:rPr lang="en-US" altLang="zh-TW" sz="2000" dirty="0">
                <a:latin typeface="+mn-ea"/>
              </a:rPr>
              <a:t>“</a:t>
            </a:r>
            <a:r>
              <a:rPr lang="zh-TW" altLang="en-US" sz="2000" dirty="0">
                <a:latin typeface="+mn-ea"/>
              </a:rPr>
              <a:t>錯誤警告</a:t>
            </a:r>
            <a:r>
              <a:rPr lang="en-US" altLang="zh-TW" sz="2000" dirty="0">
                <a:latin typeface="+mn-ea"/>
              </a:rPr>
              <a:t>(</a:t>
            </a:r>
            <a:r>
              <a:rPr lang="zh-TW" altLang="en-US" sz="2000" dirty="0">
                <a:latin typeface="+mn-ea"/>
              </a:rPr>
              <a:t>用戶無法理解原因</a:t>
            </a:r>
            <a:r>
              <a:rPr lang="en-US" altLang="zh-TW" sz="2000" dirty="0">
                <a:latin typeface="+mn-ea"/>
              </a:rPr>
              <a:t>)”</a:t>
            </a:r>
            <a:r>
              <a:rPr lang="zh-TW" altLang="en-US" sz="2000" dirty="0">
                <a:latin typeface="+mn-ea"/>
              </a:rPr>
              <a:t>。不必要的警告可以支持信任</a:t>
            </a:r>
            <a:r>
              <a:rPr lang="en-US" altLang="zh-TW" sz="2000" dirty="0">
                <a:latin typeface="+mn-ea"/>
              </a:rPr>
              <a:t> (</a:t>
            </a:r>
            <a:r>
              <a:rPr lang="en-US" altLang="zh-TW" sz="2000" dirty="0" err="1">
                <a:latin typeface="+mn-ea"/>
              </a:rPr>
              <a:t>Maltz</a:t>
            </a:r>
            <a:r>
              <a:rPr lang="en-US" altLang="zh-TW" sz="2000" dirty="0">
                <a:latin typeface="+mn-ea"/>
              </a:rPr>
              <a:t> and Shinar, 2004, 2007)</a:t>
            </a:r>
            <a:r>
              <a:rPr lang="zh-TW" altLang="en-US" sz="2000" dirty="0">
                <a:latin typeface="+mn-ea"/>
              </a:rPr>
              <a:t>，但錯誤警告會產生很多負面後果</a:t>
            </a:r>
            <a:r>
              <a:rPr lang="en-US" altLang="zh-TW" sz="2000" dirty="0">
                <a:latin typeface="+mn-ea"/>
              </a:rPr>
              <a:t>(Lees and Lee, 2007)</a:t>
            </a:r>
            <a:r>
              <a:rPr lang="zh-TW" altLang="en-US" sz="2000" dirty="0">
                <a:latin typeface="+mn-ea"/>
              </a:rPr>
              <a:t>。</a:t>
            </a:r>
            <a:endParaRPr lang="en-US" altLang="zh-TW" sz="2000" dirty="0">
              <a:latin typeface="+mn-ea"/>
            </a:endParaRPr>
          </a:p>
        </p:txBody>
      </p:sp>
    </p:spTree>
    <p:extLst>
      <p:ext uri="{BB962C8B-B14F-4D97-AF65-F5344CB8AC3E}">
        <p14:creationId xmlns:p14="http://schemas.microsoft.com/office/powerpoint/2010/main" val="1883385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98836136-0F74-4F93-9FEB-616D948C3773}"/>
              </a:ext>
            </a:extLst>
          </p:cNvPr>
          <p:cNvSpPr/>
          <p:nvPr/>
        </p:nvSpPr>
        <p:spPr>
          <a:xfrm>
            <a:off x="-1" y="0"/>
            <a:ext cx="12192001" cy="741872"/>
          </a:xfrm>
          <a:prstGeom prst="rect">
            <a:avLst/>
          </a:prstGeom>
          <a:solidFill>
            <a:schemeClr val="tx2"/>
          </a:solidFill>
          <a:ln>
            <a:solidFill>
              <a:schemeClr val="tx2"/>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3" name="文字方塊 2">
            <a:extLst>
              <a:ext uri="{FF2B5EF4-FFF2-40B4-BE49-F238E27FC236}">
                <a16:creationId xmlns:a16="http://schemas.microsoft.com/office/drawing/2014/main" id="{EC07DF24-B09B-41A7-919A-91A581C948D7}"/>
              </a:ext>
            </a:extLst>
          </p:cNvPr>
          <p:cNvSpPr txBox="1"/>
          <p:nvPr/>
        </p:nvSpPr>
        <p:spPr>
          <a:xfrm>
            <a:off x="94890" y="140103"/>
            <a:ext cx="1855829" cy="461665"/>
          </a:xfrm>
          <a:prstGeom prst="rect">
            <a:avLst/>
          </a:prstGeom>
          <a:noFill/>
        </p:spPr>
        <p:txBody>
          <a:bodyPr wrap="none" rtlCol="0">
            <a:spAutoFit/>
          </a:bodyPr>
          <a:lstStyle/>
          <a:p>
            <a:r>
              <a:rPr lang="en-US" altLang="zh-TW" sz="2400" b="1" dirty="0">
                <a:solidFill>
                  <a:schemeClr val="bg1"/>
                </a:solidFill>
              </a:rPr>
              <a:t>Introduction</a:t>
            </a:r>
            <a:endParaRPr lang="zh-TW" altLang="en-US" sz="2400" b="1" dirty="0">
              <a:solidFill>
                <a:schemeClr val="bg1"/>
              </a:solidFill>
            </a:endParaRPr>
          </a:p>
        </p:txBody>
      </p:sp>
      <p:sp>
        <p:nvSpPr>
          <p:cNvPr id="4" name="文字方塊 3">
            <a:extLst>
              <a:ext uri="{FF2B5EF4-FFF2-40B4-BE49-F238E27FC236}">
                <a16:creationId xmlns:a16="http://schemas.microsoft.com/office/drawing/2014/main" id="{F89BF3C3-623F-5C87-FF15-4B702E1FA423}"/>
              </a:ext>
            </a:extLst>
          </p:cNvPr>
          <p:cNvSpPr txBox="1"/>
          <p:nvPr/>
        </p:nvSpPr>
        <p:spPr>
          <a:xfrm>
            <a:off x="2219875" y="140102"/>
            <a:ext cx="1415772" cy="461665"/>
          </a:xfrm>
          <a:prstGeom prst="rect">
            <a:avLst/>
          </a:prstGeom>
          <a:noFill/>
        </p:spPr>
        <p:txBody>
          <a:bodyPr wrap="none" rtlCol="0">
            <a:spAutoFit/>
          </a:bodyPr>
          <a:lstStyle/>
          <a:p>
            <a:r>
              <a:rPr lang="zh-TW" altLang="en-US" sz="2400" b="1" dirty="0">
                <a:solidFill>
                  <a:schemeClr val="accent4">
                    <a:lumMod val="20000"/>
                    <a:lumOff val="80000"/>
                  </a:schemeClr>
                </a:solidFill>
              </a:rPr>
              <a:t>文獻探討</a:t>
            </a:r>
          </a:p>
        </p:txBody>
      </p:sp>
      <p:sp>
        <p:nvSpPr>
          <p:cNvPr id="5" name="文字方塊 4">
            <a:extLst>
              <a:ext uri="{FF2B5EF4-FFF2-40B4-BE49-F238E27FC236}">
                <a16:creationId xmlns:a16="http://schemas.microsoft.com/office/drawing/2014/main" id="{E1F88150-C910-6F0F-C35C-AF728AADC983}"/>
              </a:ext>
            </a:extLst>
          </p:cNvPr>
          <p:cNvSpPr txBox="1"/>
          <p:nvPr/>
        </p:nvSpPr>
        <p:spPr>
          <a:xfrm>
            <a:off x="3699755" y="140102"/>
            <a:ext cx="2646878" cy="461665"/>
          </a:xfrm>
          <a:prstGeom prst="rect">
            <a:avLst/>
          </a:prstGeom>
          <a:noFill/>
        </p:spPr>
        <p:txBody>
          <a:bodyPr wrap="none" rtlCol="0">
            <a:spAutoFit/>
          </a:bodyPr>
          <a:lstStyle/>
          <a:p>
            <a:r>
              <a:rPr lang="zh-TW" altLang="en-US" sz="2400" b="1" dirty="0">
                <a:solidFill>
                  <a:schemeClr val="accent6">
                    <a:lumMod val="20000"/>
                    <a:lumOff val="80000"/>
                  </a:schemeClr>
                </a:solidFill>
              </a:rPr>
              <a:t>警告符號和特殊性</a:t>
            </a:r>
          </a:p>
        </p:txBody>
      </p:sp>
      <p:sp>
        <p:nvSpPr>
          <p:cNvPr id="6" name="文字方塊 5">
            <a:extLst>
              <a:ext uri="{FF2B5EF4-FFF2-40B4-BE49-F238E27FC236}">
                <a16:creationId xmlns:a16="http://schemas.microsoft.com/office/drawing/2014/main" id="{6678BC5D-90B7-AD5F-36BE-EC0759694B77}"/>
              </a:ext>
            </a:extLst>
          </p:cNvPr>
          <p:cNvSpPr txBox="1"/>
          <p:nvPr/>
        </p:nvSpPr>
        <p:spPr>
          <a:xfrm>
            <a:off x="158280" y="762595"/>
            <a:ext cx="11875437" cy="6040243"/>
          </a:xfrm>
          <a:prstGeom prst="rect">
            <a:avLst/>
          </a:prstGeom>
          <a:noFill/>
        </p:spPr>
        <p:txBody>
          <a:bodyPr wrap="square">
            <a:spAutoFit/>
          </a:bodyPr>
          <a:lstStyle/>
          <a:p>
            <a:pPr marL="342900" indent="-342900" algn="just">
              <a:lnSpc>
                <a:spcPct val="150000"/>
              </a:lnSpc>
              <a:buFont typeface="Arial" panose="020B0604020202020204" pitchFamily="34" charset="0"/>
              <a:buChar char="•"/>
            </a:pPr>
            <a:r>
              <a:rPr lang="zh-TW" altLang="en-US" sz="2000" dirty="0">
                <a:latin typeface="+mn-ea"/>
              </a:rPr>
              <a:t>警告可以有多個數量訊息，例如危險的位置、運動方向或類型。隱患警告發出後，駕駛員唯一可用訊息就是交通環境和警告訊息本身。利用具體的警告，以提高駕駛員在相應情況下進行反應。</a:t>
            </a:r>
            <a:endParaRPr lang="en-US" altLang="zh-TW" sz="2000" dirty="0">
              <a:latin typeface="+mn-ea"/>
            </a:endParaRPr>
          </a:p>
          <a:p>
            <a:pPr marL="342900" indent="-342900" algn="just">
              <a:lnSpc>
                <a:spcPct val="150000"/>
              </a:lnSpc>
              <a:buFont typeface="Arial" panose="020B0604020202020204" pitchFamily="34" charset="0"/>
              <a:buChar char="•"/>
            </a:pPr>
            <a:r>
              <a:rPr lang="zh-TW" altLang="en-US" sz="2000" dirty="0">
                <a:latin typeface="+mn-ea"/>
              </a:rPr>
              <a:t>額外的特定警告訊息可以由三個部分組成 </a:t>
            </a:r>
            <a:r>
              <a:rPr lang="en-US" altLang="zh-TW" sz="2000" dirty="0">
                <a:latin typeface="+mn-ea"/>
              </a:rPr>
              <a:t>:</a:t>
            </a:r>
            <a:r>
              <a:rPr lang="zh-TW" altLang="en-US" sz="2000" dirty="0">
                <a:latin typeface="+mn-ea"/>
              </a:rPr>
              <a:t> </a:t>
            </a:r>
            <a:r>
              <a:rPr lang="en-US" altLang="zh-TW" sz="2000" dirty="0">
                <a:latin typeface="+mn-ea"/>
              </a:rPr>
              <a:t>(1)</a:t>
            </a:r>
            <a:r>
              <a:rPr lang="zh-TW" altLang="en-US" sz="2000" dirty="0">
                <a:latin typeface="+mn-ea"/>
              </a:rPr>
              <a:t>對隱患的特定特徵感知；</a:t>
            </a:r>
            <a:r>
              <a:rPr lang="en-US" altLang="zh-TW" sz="2000" dirty="0">
                <a:latin typeface="+mn-ea"/>
              </a:rPr>
              <a:t>(2)</a:t>
            </a:r>
            <a:r>
              <a:rPr lang="zh-TW" altLang="en-US" sz="2000" dirty="0">
                <a:latin typeface="+mn-ea"/>
              </a:rPr>
              <a:t>理解警告的原因；</a:t>
            </a:r>
            <a:r>
              <a:rPr lang="en-US" altLang="zh-TW" sz="2000" dirty="0">
                <a:latin typeface="+mn-ea"/>
              </a:rPr>
              <a:t>(3)(</a:t>
            </a:r>
            <a:r>
              <a:rPr lang="zh-TW" altLang="en-US" sz="2000" dirty="0">
                <a:latin typeface="+mn-ea"/>
              </a:rPr>
              <a:t>心理</a:t>
            </a:r>
            <a:r>
              <a:rPr lang="en-US" altLang="zh-TW" sz="2000" dirty="0">
                <a:latin typeface="+mn-ea"/>
              </a:rPr>
              <a:t>)</a:t>
            </a:r>
            <a:r>
              <a:rPr lang="zh-TW" altLang="en-US" sz="2000" dirty="0">
                <a:latin typeface="+mn-ea"/>
              </a:rPr>
              <a:t>隱患樣貌的投射。這樣可以更快的檢測危險、踩煞車的反應速度提升，以及理解真正的警報後緩解碰撞</a:t>
            </a:r>
            <a:r>
              <a:rPr lang="en-US" altLang="zh-TW" sz="2000" dirty="0">
                <a:latin typeface="+mn-ea"/>
              </a:rPr>
              <a:t>(</a:t>
            </a:r>
            <a:r>
              <a:rPr lang="en-US" altLang="zh-TW" sz="2000" dirty="0" err="1">
                <a:latin typeface="+mn-ea"/>
              </a:rPr>
              <a:t>Endsley</a:t>
            </a:r>
            <a:r>
              <a:rPr lang="en-US" altLang="zh-TW" sz="2000" dirty="0">
                <a:latin typeface="+mn-ea"/>
              </a:rPr>
              <a:t>, 1995)</a:t>
            </a:r>
            <a:r>
              <a:rPr lang="zh-TW" altLang="en-US" sz="2000" dirty="0">
                <a:latin typeface="+mn-ea"/>
              </a:rPr>
              <a:t>。</a:t>
            </a:r>
            <a:endParaRPr lang="en-US" altLang="zh-TW" sz="2000" dirty="0">
              <a:latin typeface="+mn-ea"/>
            </a:endParaRPr>
          </a:p>
          <a:p>
            <a:pPr marL="342900" indent="-342900" algn="just">
              <a:lnSpc>
                <a:spcPct val="150000"/>
              </a:lnSpc>
              <a:buFont typeface="Arial" panose="020B0604020202020204" pitchFamily="34" charset="0"/>
              <a:buChar char="•"/>
            </a:pPr>
            <a:r>
              <a:rPr lang="zh-TW" altLang="en-US" sz="2000" dirty="0">
                <a:latin typeface="+mn-ea"/>
              </a:rPr>
              <a:t>額外的警告訊息需要駕駛員進行額外的認知處理。這與車輛警告指南相互矛盾，</a:t>
            </a:r>
            <a:r>
              <a:rPr lang="en-US" altLang="zh-TW" sz="2000" dirty="0">
                <a:latin typeface="+mn-ea"/>
              </a:rPr>
              <a:t>“</a:t>
            </a:r>
            <a:r>
              <a:rPr lang="zh-TW" altLang="en-US" sz="2000" dirty="0">
                <a:latin typeface="+mn-ea"/>
              </a:rPr>
              <a:t>不應要求駕駛員轉換、計算、或翻譯顯示的防撞警告訊息</a:t>
            </a:r>
            <a:r>
              <a:rPr lang="en-US" altLang="zh-TW" sz="2000" dirty="0">
                <a:latin typeface="+mn-ea"/>
              </a:rPr>
              <a:t>” (COMSIS Corporation, 1996)</a:t>
            </a:r>
          </a:p>
          <a:p>
            <a:pPr marL="342900" indent="-342900" algn="just">
              <a:lnSpc>
                <a:spcPct val="150000"/>
              </a:lnSpc>
              <a:buFont typeface="Arial" panose="020B0604020202020204" pitchFamily="34" charset="0"/>
              <a:buChar char="•"/>
            </a:pPr>
            <a:r>
              <a:rPr lang="da-DK" altLang="zh-TW" sz="2000" dirty="0">
                <a:latin typeface="+mn-ea"/>
              </a:rPr>
              <a:t>Plavsic et al.</a:t>
            </a:r>
            <a:r>
              <a:rPr lang="zh-TW" altLang="en-US" sz="2000" dirty="0">
                <a:latin typeface="+mn-ea"/>
              </a:rPr>
              <a:t> </a:t>
            </a:r>
            <a:r>
              <a:rPr lang="da-DK" altLang="zh-TW" sz="2000" dirty="0">
                <a:latin typeface="+mn-ea"/>
              </a:rPr>
              <a:t>(2009) </a:t>
            </a:r>
            <a:r>
              <a:rPr lang="zh-TW" altLang="en-US" sz="2000" dirty="0">
                <a:latin typeface="+mn-ea"/>
              </a:rPr>
              <a:t>和</a:t>
            </a:r>
            <a:r>
              <a:rPr lang="da-DK" altLang="zh-TW" sz="2000" dirty="0">
                <a:latin typeface="+mn-ea"/>
              </a:rPr>
              <a:t> Nakata et al. (2002)</a:t>
            </a:r>
            <a:r>
              <a:rPr lang="zh-TW" altLang="en-US" sz="2000" dirty="0">
                <a:latin typeface="+mn-ea"/>
              </a:rPr>
              <a:t>指出，與帶有一般圖示的警告相比，帶有特定圖標得視覺車輛警告的接受度比較高。</a:t>
            </a:r>
            <a:endParaRPr lang="en-US" altLang="zh-TW" sz="2000" dirty="0">
              <a:latin typeface="+mn-ea"/>
            </a:endParaRPr>
          </a:p>
          <a:p>
            <a:pPr marL="342900" indent="-342900" algn="just">
              <a:lnSpc>
                <a:spcPct val="150000"/>
              </a:lnSpc>
              <a:buFont typeface="Arial" panose="020B0604020202020204" pitchFamily="34" charset="0"/>
              <a:buChar char="•"/>
            </a:pPr>
            <a:r>
              <a:rPr lang="en-US" altLang="zh-TW" sz="2000" dirty="0" err="1"/>
              <a:t>Naujoks</a:t>
            </a:r>
            <a:r>
              <a:rPr lang="en-US" altLang="zh-TW" sz="2000" dirty="0"/>
              <a:t> and </a:t>
            </a:r>
            <a:r>
              <a:rPr lang="en-US" altLang="zh-TW" sz="2000" dirty="0" err="1"/>
              <a:t>Neukum</a:t>
            </a:r>
            <a:r>
              <a:rPr lang="en-US" altLang="zh-TW" sz="2000" dirty="0"/>
              <a:t> (2014a)</a:t>
            </a:r>
            <a:r>
              <a:rPr lang="zh-TW" altLang="en-US" sz="2000" dirty="0"/>
              <a:t> 表明空間視覺訊息對早期預警主觀評價是有好處的。進一步的相關發現包括在各種交通狀況中更快的檢測危險和駕駛反應</a:t>
            </a:r>
            <a:r>
              <a:rPr lang="it-IT" altLang="zh-TW" sz="2000" dirty="0"/>
              <a:t>(Hoand Spence, 2005; Ho et al., 2006</a:t>
            </a:r>
            <a:r>
              <a:rPr lang="en-US" altLang="zh-TW" sz="2000" dirty="0"/>
              <a:t>)</a:t>
            </a:r>
          </a:p>
          <a:p>
            <a:pPr marL="342900" indent="-342900" algn="just">
              <a:lnSpc>
                <a:spcPct val="150000"/>
              </a:lnSpc>
              <a:buFont typeface="Arial" panose="020B0604020202020204" pitchFamily="34" charset="0"/>
              <a:buChar char="•"/>
            </a:pPr>
            <a:r>
              <a:rPr lang="zh-TW" altLang="en-US" sz="2000" dirty="0">
                <a:latin typeface="+mn-ea"/>
              </a:rPr>
              <a:t>特定的警告訊息可以幫助理解誤報的原因，從而減輕不信任感。</a:t>
            </a:r>
            <a:r>
              <a:rPr lang="en-US" altLang="zh-TW" sz="2000" dirty="0">
                <a:latin typeface="+mn-ea"/>
              </a:rPr>
              <a:t>Lee et al. (2002)</a:t>
            </a:r>
            <a:r>
              <a:rPr lang="zh-TW" altLang="en-US" sz="2000" dirty="0">
                <a:latin typeface="+mn-ea"/>
              </a:rPr>
              <a:t>當駕駛員無法察覺原因的時候，他們會更頻繁的忽視警告。</a:t>
            </a:r>
            <a:endParaRPr lang="en-US" altLang="zh-TW" sz="2000" dirty="0">
              <a:latin typeface="+mn-ea"/>
            </a:endParaRPr>
          </a:p>
        </p:txBody>
      </p:sp>
    </p:spTree>
    <p:extLst>
      <p:ext uri="{BB962C8B-B14F-4D97-AF65-F5344CB8AC3E}">
        <p14:creationId xmlns:p14="http://schemas.microsoft.com/office/powerpoint/2010/main" val="3714584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98836136-0F74-4F93-9FEB-616D948C3773}"/>
              </a:ext>
            </a:extLst>
          </p:cNvPr>
          <p:cNvSpPr/>
          <p:nvPr/>
        </p:nvSpPr>
        <p:spPr>
          <a:xfrm>
            <a:off x="-1" y="0"/>
            <a:ext cx="12192001" cy="741872"/>
          </a:xfrm>
          <a:prstGeom prst="rect">
            <a:avLst/>
          </a:prstGeom>
          <a:solidFill>
            <a:schemeClr val="tx2"/>
          </a:solidFill>
          <a:ln>
            <a:solidFill>
              <a:schemeClr val="tx2"/>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3" name="文字方塊 2">
            <a:extLst>
              <a:ext uri="{FF2B5EF4-FFF2-40B4-BE49-F238E27FC236}">
                <a16:creationId xmlns:a16="http://schemas.microsoft.com/office/drawing/2014/main" id="{691A4B11-363F-4B72-AE93-983A93B81502}"/>
              </a:ext>
            </a:extLst>
          </p:cNvPr>
          <p:cNvSpPr txBox="1"/>
          <p:nvPr/>
        </p:nvSpPr>
        <p:spPr>
          <a:xfrm>
            <a:off x="94890" y="140103"/>
            <a:ext cx="1855829" cy="461665"/>
          </a:xfrm>
          <a:prstGeom prst="rect">
            <a:avLst/>
          </a:prstGeom>
          <a:noFill/>
        </p:spPr>
        <p:txBody>
          <a:bodyPr wrap="none" rtlCol="0">
            <a:spAutoFit/>
          </a:bodyPr>
          <a:lstStyle/>
          <a:p>
            <a:r>
              <a:rPr lang="en-US" altLang="zh-TW" sz="2400" b="1" dirty="0">
                <a:solidFill>
                  <a:schemeClr val="bg1"/>
                </a:solidFill>
              </a:rPr>
              <a:t>Introduction</a:t>
            </a:r>
            <a:endParaRPr lang="zh-TW" altLang="en-US" sz="2400" b="1" dirty="0">
              <a:solidFill>
                <a:schemeClr val="bg1"/>
              </a:solidFill>
            </a:endParaRPr>
          </a:p>
        </p:txBody>
      </p:sp>
      <p:sp>
        <p:nvSpPr>
          <p:cNvPr id="4" name="文字方塊 3">
            <a:extLst>
              <a:ext uri="{FF2B5EF4-FFF2-40B4-BE49-F238E27FC236}">
                <a16:creationId xmlns:a16="http://schemas.microsoft.com/office/drawing/2014/main" id="{E3DE16AD-06EE-F797-AAE1-3FFA431DF218}"/>
              </a:ext>
            </a:extLst>
          </p:cNvPr>
          <p:cNvSpPr txBox="1"/>
          <p:nvPr/>
        </p:nvSpPr>
        <p:spPr>
          <a:xfrm>
            <a:off x="2219875" y="140102"/>
            <a:ext cx="1415772" cy="461665"/>
          </a:xfrm>
          <a:prstGeom prst="rect">
            <a:avLst/>
          </a:prstGeom>
          <a:noFill/>
        </p:spPr>
        <p:txBody>
          <a:bodyPr wrap="none" rtlCol="0">
            <a:spAutoFit/>
          </a:bodyPr>
          <a:lstStyle/>
          <a:p>
            <a:r>
              <a:rPr lang="zh-TW" altLang="en-US" sz="2400" b="1" dirty="0">
                <a:solidFill>
                  <a:schemeClr val="accent4">
                    <a:lumMod val="20000"/>
                    <a:lumOff val="80000"/>
                  </a:schemeClr>
                </a:solidFill>
              </a:rPr>
              <a:t>文獻探討</a:t>
            </a:r>
          </a:p>
        </p:txBody>
      </p:sp>
      <p:sp>
        <p:nvSpPr>
          <p:cNvPr id="5" name="文字方塊 4">
            <a:extLst>
              <a:ext uri="{FF2B5EF4-FFF2-40B4-BE49-F238E27FC236}">
                <a16:creationId xmlns:a16="http://schemas.microsoft.com/office/drawing/2014/main" id="{30897DF1-0B79-9CFF-3998-FB3AC71C6539}"/>
              </a:ext>
            </a:extLst>
          </p:cNvPr>
          <p:cNvSpPr txBox="1"/>
          <p:nvPr/>
        </p:nvSpPr>
        <p:spPr>
          <a:xfrm>
            <a:off x="3699755" y="140102"/>
            <a:ext cx="2646878" cy="461665"/>
          </a:xfrm>
          <a:prstGeom prst="rect">
            <a:avLst/>
          </a:prstGeom>
          <a:noFill/>
        </p:spPr>
        <p:txBody>
          <a:bodyPr wrap="none" rtlCol="0">
            <a:spAutoFit/>
          </a:bodyPr>
          <a:lstStyle/>
          <a:p>
            <a:r>
              <a:rPr lang="zh-TW" altLang="en-US" sz="2400" b="1" dirty="0">
                <a:solidFill>
                  <a:schemeClr val="accent6">
                    <a:lumMod val="20000"/>
                    <a:lumOff val="80000"/>
                  </a:schemeClr>
                </a:solidFill>
              </a:rPr>
              <a:t>警告動畫和緊迫性</a:t>
            </a:r>
          </a:p>
        </p:txBody>
      </p:sp>
      <p:sp>
        <p:nvSpPr>
          <p:cNvPr id="8" name="文字方塊 7">
            <a:extLst>
              <a:ext uri="{FF2B5EF4-FFF2-40B4-BE49-F238E27FC236}">
                <a16:creationId xmlns:a16="http://schemas.microsoft.com/office/drawing/2014/main" id="{0E236AAD-B200-DA46-08D7-A38B1D339FCD}"/>
              </a:ext>
            </a:extLst>
          </p:cNvPr>
          <p:cNvSpPr txBox="1"/>
          <p:nvPr/>
        </p:nvSpPr>
        <p:spPr>
          <a:xfrm>
            <a:off x="158282" y="831870"/>
            <a:ext cx="11875437" cy="4193584"/>
          </a:xfrm>
          <a:prstGeom prst="rect">
            <a:avLst/>
          </a:prstGeom>
          <a:noFill/>
        </p:spPr>
        <p:txBody>
          <a:bodyPr wrap="square">
            <a:spAutoFit/>
          </a:bodyPr>
          <a:lstStyle/>
          <a:p>
            <a:pPr marL="342900" indent="-342900" algn="just">
              <a:lnSpc>
                <a:spcPct val="150000"/>
              </a:lnSpc>
              <a:buFont typeface="Arial" panose="020B0604020202020204" pitchFamily="34" charset="0"/>
              <a:buChar char="•"/>
            </a:pPr>
            <a:r>
              <a:rPr lang="zh-TW" altLang="en-US" sz="2000" dirty="0">
                <a:latin typeface="+mn-ea"/>
              </a:rPr>
              <a:t>儘管大多數視覺警告是靜態的，但他們通常會隨時間變化，最常見的例子是閃光燈或顯示器。但視覺警告的移動和轉換有更多的可能性，以往的研究沒有關注到太多。</a:t>
            </a:r>
            <a:endParaRPr lang="en-US" altLang="zh-TW" sz="2000" dirty="0">
              <a:latin typeface="+mn-ea"/>
            </a:endParaRPr>
          </a:p>
          <a:p>
            <a:pPr marL="342900" indent="-342900" algn="just">
              <a:lnSpc>
                <a:spcPct val="150000"/>
              </a:lnSpc>
              <a:buFont typeface="Arial" panose="020B0604020202020204" pitchFamily="34" charset="0"/>
              <a:buChar char="•"/>
            </a:pPr>
            <a:r>
              <a:rPr lang="zh-TW" altLang="en-US" sz="2000" dirty="0">
                <a:latin typeface="+mn-ea"/>
              </a:rPr>
              <a:t>訊號時間變化與相應警告的感知有關。第一個是刺激的顯著性可以更快的檢測和更高的正確檢測率</a:t>
            </a:r>
            <a:r>
              <a:rPr lang="en-US" altLang="zh-TW" sz="2000" dirty="0">
                <a:latin typeface="+mn-ea"/>
              </a:rPr>
              <a:t> (</a:t>
            </a:r>
            <a:r>
              <a:rPr lang="en-US" altLang="zh-TW" sz="2000" dirty="0" err="1">
                <a:latin typeface="+mn-ea"/>
              </a:rPr>
              <a:t>Wogalter</a:t>
            </a:r>
            <a:r>
              <a:rPr lang="en-US" altLang="zh-TW" sz="2000" dirty="0">
                <a:latin typeface="+mn-ea"/>
              </a:rPr>
              <a:t> et al., 2002)</a:t>
            </a:r>
            <a:r>
              <a:rPr lang="zh-TW" altLang="en-US" sz="2000" dirty="0">
                <a:latin typeface="+mn-ea"/>
              </a:rPr>
              <a:t>。第二個是時間上的改變可以放大警告的緊迫性</a:t>
            </a:r>
            <a:r>
              <a:rPr lang="en-US" altLang="zh-TW" sz="2000" dirty="0">
                <a:latin typeface="+mn-ea"/>
              </a:rPr>
              <a:t>(Baldwin and Lewis, 2014)</a:t>
            </a:r>
            <a:r>
              <a:rPr lang="zh-TW" altLang="en-US" sz="2000" dirty="0">
                <a:latin typeface="+mn-ea"/>
              </a:rPr>
              <a:t>。</a:t>
            </a:r>
            <a:endParaRPr lang="en-US" altLang="zh-TW" sz="2000" dirty="0">
              <a:latin typeface="+mn-ea"/>
            </a:endParaRPr>
          </a:p>
          <a:p>
            <a:pPr marL="342900" indent="-342900" algn="just">
              <a:lnSpc>
                <a:spcPct val="150000"/>
              </a:lnSpc>
              <a:buFont typeface="Arial" panose="020B0604020202020204" pitchFamily="34" charset="0"/>
              <a:buChar char="•"/>
            </a:pPr>
            <a:r>
              <a:rPr lang="zh-TW" altLang="en-US" sz="2000" dirty="0">
                <a:latin typeface="+mn-ea"/>
              </a:rPr>
              <a:t>對於汽車環境，當有閃爍尾燈時，會讓後面的駕駛員有更快的反應時間 </a:t>
            </a:r>
            <a:r>
              <a:rPr lang="nl-NL" altLang="zh-TW" sz="2000" dirty="0">
                <a:latin typeface="+mn-ea"/>
              </a:rPr>
              <a:t>(Berg et al., 2007)</a:t>
            </a:r>
            <a:r>
              <a:rPr lang="zh-TW" altLang="en-US" sz="2000" dirty="0">
                <a:latin typeface="+mn-ea"/>
              </a:rPr>
              <a:t>。</a:t>
            </a:r>
            <a:endParaRPr lang="en-US" altLang="zh-TW" sz="2000" dirty="0">
              <a:latin typeface="+mn-ea"/>
            </a:endParaRPr>
          </a:p>
          <a:p>
            <a:pPr marL="342900" indent="-342900" algn="just">
              <a:lnSpc>
                <a:spcPct val="150000"/>
              </a:lnSpc>
              <a:buFont typeface="Arial" panose="020B0604020202020204" pitchFamily="34" charset="0"/>
              <a:buChar char="•"/>
            </a:pPr>
            <a:r>
              <a:rPr lang="fr-FR" altLang="zh-TW" sz="2000" dirty="0">
                <a:latin typeface="+mn-ea"/>
              </a:rPr>
              <a:t>Hopkins et al. (1997) </a:t>
            </a:r>
            <a:r>
              <a:rPr lang="zh-TW" altLang="en-US" sz="2000" dirty="0">
                <a:latin typeface="+mn-ea"/>
              </a:rPr>
              <a:t>檢查了交叉路口警告標誌的特異性和動畫效果。與靜態警告相比，使用相對車輛的圖標閃爍有客觀和主觀優勢。</a:t>
            </a:r>
            <a:endParaRPr lang="en-US" altLang="zh-TW" sz="2000" dirty="0">
              <a:latin typeface="+mn-ea"/>
            </a:endParaRPr>
          </a:p>
          <a:p>
            <a:pPr marL="342900" indent="-342900" algn="just">
              <a:lnSpc>
                <a:spcPct val="150000"/>
              </a:lnSpc>
              <a:buFont typeface="Arial" panose="020B0604020202020204" pitchFamily="34" charset="0"/>
              <a:buChar char="•"/>
            </a:pPr>
            <a:r>
              <a:rPr lang="en-US" altLang="zh-TW" sz="2000" dirty="0">
                <a:latin typeface="+mn-ea"/>
              </a:rPr>
              <a:t>Cohn (1996)</a:t>
            </a:r>
            <a:r>
              <a:rPr lang="zh-TW" altLang="en-US" sz="2000" dirty="0">
                <a:latin typeface="+mn-ea"/>
              </a:rPr>
              <a:t> 提出與傳統靜態警告相比，帶有動畫元素警告，可以改進反應時間、檢測性、顯著性和抗干擾性，結果說明了本車與危險事件之間的空間關係。</a:t>
            </a:r>
            <a:endParaRPr lang="en-US" altLang="zh-TW" sz="2000" dirty="0">
              <a:latin typeface="+mn-ea"/>
            </a:endParaRPr>
          </a:p>
        </p:txBody>
      </p:sp>
    </p:spTree>
    <p:extLst>
      <p:ext uri="{BB962C8B-B14F-4D97-AF65-F5344CB8AC3E}">
        <p14:creationId xmlns:p14="http://schemas.microsoft.com/office/powerpoint/2010/main" val="2391461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98836136-0F74-4F93-9FEB-616D948C3773}"/>
              </a:ext>
            </a:extLst>
          </p:cNvPr>
          <p:cNvSpPr/>
          <p:nvPr/>
        </p:nvSpPr>
        <p:spPr>
          <a:xfrm>
            <a:off x="-1" y="0"/>
            <a:ext cx="12192001" cy="741872"/>
          </a:xfrm>
          <a:prstGeom prst="rect">
            <a:avLst/>
          </a:prstGeom>
          <a:solidFill>
            <a:schemeClr val="tx2"/>
          </a:solidFill>
          <a:ln>
            <a:solidFill>
              <a:schemeClr val="tx2"/>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3" name="文字方塊 2">
            <a:extLst>
              <a:ext uri="{FF2B5EF4-FFF2-40B4-BE49-F238E27FC236}">
                <a16:creationId xmlns:a16="http://schemas.microsoft.com/office/drawing/2014/main" id="{691A4B11-363F-4B72-AE93-983A93B81502}"/>
              </a:ext>
            </a:extLst>
          </p:cNvPr>
          <p:cNvSpPr txBox="1"/>
          <p:nvPr/>
        </p:nvSpPr>
        <p:spPr>
          <a:xfrm>
            <a:off x="94890" y="140103"/>
            <a:ext cx="1855829" cy="461665"/>
          </a:xfrm>
          <a:prstGeom prst="rect">
            <a:avLst/>
          </a:prstGeom>
          <a:noFill/>
        </p:spPr>
        <p:txBody>
          <a:bodyPr wrap="none" rtlCol="0">
            <a:spAutoFit/>
          </a:bodyPr>
          <a:lstStyle/>
          <a:p>
            <a:r>
              <a:rPr lang="en-US" altLang="zh-TW" sz="2400" b="1" dirty="0">
                <a:solidFill>
                  <a:schemeClr val="bg1"/>
                </a:solidFill>
              </a:rPr>
              <a:t>Introduction</a:t>
            </a:r>
            <a:endParaRPr lang="zh-TW" altLang="en-US" sz="2400" b="1" dirty="0">
              <a:solidFill>
                <a:schemeClr val="bg1"/>
              </a:solidFill>
            </a:endParaRPr>
          </a:p>
        </p:txBody>
      </p:sp>
      <p:sp>
        <p:nvSpPr>
          <p:cNvPr id="4" name="文字方塊 3">
            <a:extLst>
              <a:ext uri="{FF2B5EF4-FFF2-40B4-BE49-F238E27FC236}">
                <a16:creationId xmlns:a16="http://schemas.microsoft.com/office/drawing/2014/main" id="{C94B94CA-A82E-B1E5-7159-8C31D3F02D92}"/>
              </a:ext>
            </a:extLst>
          </p:cNvPr>
          <p:cNvSpPr txBox="1"/>
          <p:nvPr/>
        </p:nvSpPr>
        <p:spPr>
          <a:xfrm>
            <a:off x="2219875" y="140102"/>
            <a:ext cx="1415772" cy="461665"/>
          </a:xfrm>
          <a:prstGeom prst="rect">
            <a:avLst/>
          </a:prstGeom>
          <a:noFill/>
        </p:spPr>
        <p:txBody>
          <a:bodyPr wrap="none" rtlCol="0">
            <a:spAutoFit/>
          </a:bodyPr>
          <a:lstStyle/>
          <a:p>
            <a:r>
              <a:rPr lang="zh-TW" altLang="en-US" sz="2400" b="1" dirty="0">
                <a:solidFill>
                  <a:schemeClr val="accent4">
                    <a:lumMod val="20000"/>
                    <a:lumOff val="80000"/>
                  </a:schemeClr>
                </a:solidFill>
              </a:rPr>
              <a:t>文獻探討</a:t>
            </a:r>
          </a:p>
        </p:txBody>
      </p:sp>
      <p:sp>
        <p:nvSpPr>
          <p:cNvPr id="5" name="文字方塊 4">
            <a:extLst>
              <a:ext uri="{FF2B5EF4-FFF2-40B4-BE49-F238E27FC236}">
                <a16:creationId xmlns:a16="http://schemas.microsoft.com/office/drawing/2014/main" id="{ED573E36-99D8-2B5C-C951-4D8D7F361200}"/>
              </a:ext>
            </a:extLst>
          </p:cNvPr>
          <p:cNvSpPr txBox="1"/>
          <p:nvPr/>
        </p:nvSpPr>
        <p:spPr>
          <a:xfrm>
            <a:off x="3699755" y="140102"/>
            <a:ext cx="2784737" cy="461665"/>
          </a:xfrm>
          <a:prstGeom prst="rect">
            <a:avLst/>
          </a:prstGeom>
          <a:noFill/>
        </p:spPr>
        <p:txBody>
          <a:bodyPr wrap="none" rtlCol="0">
            <a:spAutoFit/>
          </a:bodyPr>
          <a:lstStyle/>
          <a:p>
            <a:r>
              <a:rPr lang="en-US" altLang="zh-TW" sz="2400" b="1" dirty="0">
                <a:solidFill>
                  <a:schemeClr val="accent6">
                    <a:lumMod val="20000"/>
                    <a:lumOff val="80000"/>
                  </a:schemeClr>
                </a:solidFill>
              </a:rPr>
              <a:t>AR</a:t>
            </a:r>
            <a:r>
              <a:rPr lang="zh-TW" altLang="en-US" sz="2400" b="1" dirty="0">
                <a:solidFill>
                  <a:schemeClr val="accent6">
                    <a:lumMod val="20000"/>
                    <a:lumOff val="80000"/>
                  </a:schemeClr>
                </a:solidFill>
              </a:rPr>
              <a:t>警告和空間參考</a:t>
            </a:r>
          </a:p>
        </p:txBody>
      </p:sp>
      <p:sp>
        <p:nvSpPr>
          <p:cNvPr id="6" name="文字方塊 5">
            <a:extLst>
              <a:ext uri="{FF2B5EF4-FFF2-40B4-BE49-F238E27FC236}">
                <a16:creationId xmlns:a16="http://schemas.microsoft.com/office/drawing/2014/main" id="{B22FE118-ADEC-DDCA-7492-B07D707961B7}"/>
              </a:ext>
            </a:extLst>
          </p:cNvPr>
          <p:cNvSpPr txBox="1"/>
          <p:nvPr/>
        </p:nvSpPr>
        <p:spPr>
          <a:xfrm>
            <a:off x="158282" y="831870"/>
            <a:ext cx="11875437" cy="3270254"/>
          </a:xfrm>
          <a:prstGeom prst="rect">
            <a:avLst/>
          </a:prstGeom>
          <a:noFill/>
        </p:spPr>
        <p:txBody>
          <a:bodyPr wrap="square">
            <a:spAutoFit/>
          </a:bodyPr>
          <a:lstStyle/>
          <a:p>
            <a:pPr marL="342900" indent="-342900" algn="just">
              <a:lnSpc>
                <a:spcPct val="150000"/>
              </a:lnSpc>
              <a:buFont typeface="Arial" panose="020B0604020202020204" pitchFamily="34" charset="0"/>
              <a:buChar char="•"/>
            </a:pPr>
            <a:r>
              <a:rPr lang="zh-TW" altLang="en-US" sz="2000" dirty="0">
                <a:latin typeface="+mn-ea"/>
              </a:rPr>
              <a:t>擴增實境</a:t>
            </a:r>
            <a:r>
              <a:rPr lang="en-US" altLang="zh-TW" sz="2000" dirty="0">
                <a:latin typeface="+mn-ea"/>
              </a:rPr>
              <a:t>(AR)</a:t>
            </a:r>
            <a:r>
              <a:rPr lang="zh-TW" altLang="en-US" sz="2000" dirty="0">
                <a:latin typeface="+mn-ea"/>
              </a:rPr>
              <a:t>顯示可以實現</a:t>
            </a:r>
            <a:r>
              <a:rPr lang="en-US" altLang="zh-TW" sz="2000" dirty="0">
                <a:latin typeface="+mn-ea"/>
              </a:rPr>
              <a:t>“</a:t>
            </a:r>
            <a:r>
              <a:rPr lang="zh-TW" altLang="en-US" sz="2000" dirty="0">
                <a:latin typeface="+mn-ea"/>
              </a:rPr>
              <a:t>將合成訊息結合到真實環境中</a:t>
            </a:r>
            <a:r>
              <a:rPr lang="en-US" altLang="zh-TW" sz="2000" dirty="0">
                <a:latin typeface="+mn-ea"/>
              </a:rPr>
              <a:t>”  (</a:t>
            </a:r>
            <a:r>
              <a:rPr lang="en-US" altLang="zh-TW" sz="2000" dirty="0" err="1">
                <a:latin typeface="+mn-ea"/>
              </a:rPr>
              <a:t>Bimber</a:t>
            </a:r>
            <a:r>
              <a:rPr lang="en-US" altLang="zh-TW" sz="2000" dirty="0">
                <a:latin typeface="+mn-ea"/>
              </a:rPr>
              <a:t> and </a:t>
            </a:r>
            <a:r>
              <a:rPr lang="en-US" altLang="zh-TW" sz="2000" dirty="0" err="1">
                <a:latin typeface="+mn-ea"/>
              </a:rPr>
              <a:t>Raskar</a:t>
            </a:r>
            <a:r>
              <a:rPr lang="en-US" altLang="zh-TW" sz="2000" dirty="0">
                <a:latin typeface="+mn-ea"/>
              </a:rPr>
              <a:t>, 2005)</a:t>
            </a:r>
          </a:p>
          <a:p>
            <a:pPr marL="342900" indent="-342900" algn="just">
              <a:lnSpc>
                <a:spcPct val="150000"/>
              </a:lnSpc>
              <a:buFont typeface="Arial" panose="020B0604020202020204" pitchFamily="34" charset="0"/>
              <a:buChar char="•"/>
            </a:pPr>
            <a:r>
              <a:rPr lang="fr-FR" altLang="zh-TW" sz="2000" dirty="0"/>
              <a:t>Plavšic et al. (2009)</a:t>
            </a:r>
            <a:r>
              <a:rPr lang="zh-TW" altLang="en-US" sz="2000" dirty="0"/>
              <a:t> 的研究中，在危險狀態下，空間符號可以減少碰撞和有更好的主觀評價。</a:t>
            </a:r>
            <a:r>
              <a:rPr lang="en-US" altLang="zh-TW" sz="2000" dirty="0" err="1">
                <a:latin typeface="+mn-ea"/>
              </a:rPr>
              <a:t>Schall</a:t>
            </a:r>
            <a:r>
              <a:rPr lang="en-US" altLang="zh-TW" sz="2000" dirty="0">
                <a:latin typeface="+mn-ea"/>
              </a:rPr>
              <a:t> et al. (2012) </a:t>
            </a:r>
            <a:r>
              <a:rPr lang="zh-TW" altLang="en-US" sz="2000" dirty="0">
                <a:latin typeface="+mn-ea"/>
              </a:rPr>
              <a:t>和</a:t>
            </a:r>
            <a:r>
              <a:rPr lang="en-US" altLang="zh-TW" sz="2000" dirty="0">
                <a:latin typeface="+mn-ea"/>
              </a:rPr>
              <a:t> </a:t>
            </a:r>
            <a:r>
              <a:rPr lang="en-US" altLang="zh-TW" sz="2000" dirty="0" err="1">
                <a:latin typeface="+mn-ea"/>
              </a:rPr>
              <a:t>Rusch</a:t>
            </a:r>
            <a:r>
              <a:rPr lang="en-US" altLang="zh-TW" sz="2000" dirty="0">
                <a:latin typeface="+mn-ea"/>
              </a:rPr>
              <a:t> et al. (2013) </a:t>
            </a:r>
            <a:r>
              <a:rPr lang="zh-TW" altLang="en-US" sz="2000" dirty="0">
                <a:latin typeface="+mn-ea"/>
              </a:rPr>
              <a:t>發現</a:t>
            </a:r>
            <a:r>
              <a:rPr lang="en-US" altLang="zh-TW" sz="2000" dirty="0">
                <a:latin typeface="+mn-ea"/>
              </a:rPr>
              <a:t>AR</a:t>
            </a:r>
            <a:r>
              <a:rPr lang="zh-TW" altLang="en-US" sz="2000" dirty="0">
                <a:latin typeface="+mn-ea"/>
              </a:rPr>
              <a:t>提示可以改進危險檢測，</a:t>
            </a:r>
            <a:r>
              <a:rPr lang="en-US" altLang="zh-TW" sz="2000" dirty="0">
                <a:latin typeface="+mn-ea"/>
              </a:rPr>
              <a:t>AR</a:t>
            </a:r>
            <a:r>
              <a:rPr lang="zh-TW" altLang="en-US" sz="2000" dirty="0">
                <a:latin typeface="+mn-ea"/>
              </a:rPr>
              <a:t>不會影響到主要檢測的物體，也不會影響與前車的車距。</a:t>
            </a:r>
            <a:endParaRPr lang="en-US" altLang="zh-TW" sz="2000" dirty="0">
              <a:latin typeface="+mn-ea"/>
            </a:endParaRPr>
          </a:p>
          <a:p>
            <a:pPr marL="342900" indent="-342900" algn="just">
              <a:lnSpc>
                <a:spcPct val="150000"/>
              </a:lnSpc>
              <a:buFont typeface="Arial" panose="020B0604020202020204" pitchFamily="34" charset="0"/>
              <a:buChar char="•"/>
            </a:pPr>
            <a:r>
              <a:rPr lang="zh-TW" altLang="en-US" sz="2000" dirty="0">
                <a:latin typeface="+mn-ea"/>
              </a:rPr>
              <a:t>目前的研究中，許多關於</a:t>
            </a:r>
            <a:r>
              <a:rPr lang="en-US" altLang="zh-TW" sz="2000" dirty="0">
                <a:latin typeface="+mn-ea"/>
              </a:rPr>
              <a:t>AR</a:t>
            </a:r>
            <a:r>
              <a:rPr lang="zh-TW" altLang="en-US" sz="2000" dirty="0">
                <a:latin typeface="+mn-ea"/>
              </a:rPr>
              <a:t>警告的研究與實際相關性有限</a:t>
            </a:r>
            <a:r>
              <a:rPr lang="en-US" altLang="zh-TW" sz="2000" dirty="0">
                <a:latin typeface="+mn-ea"/>
              </a:rPr>
              <a:t> (</a:t>
            </a:r>
            <a:r>
              <a:rPr lang="en-US" altLang="zh-TW" sz="2000" dirty="0" err="1">
                <a:latin typeface="+mn-ea"/>
              </a:rPr>
              <a:t>Fagerlönn</a:t>
            </a:r>
            <a:r>
              <a:rPr lang="en-US" altLang="zh-TW" sz="2000" dirty="0">
                <a:latin typeface="+mn-ea"/>
              </a:rPr>
              <a:t>, 2011; </a:t>
            </a:r>
            <a:r>
              <a:rPr lang="en-US" altLang="zh-TW" sz="2000" dirty="0" err="1">
                <a:latin typeface="+mn-ea"/>
              </a:rPr>
              <a:t>Schall</a:t>
            </a:r>
            <a:r>
              <a:rPr lang="en-US" altLang="zh-TW" sz="2000" dirty="0">
                <a:latin typeface="+mn-ea"/>
              </a:rPr>
              <a:t> et al., 2012)</a:t>
            </a:r>
            <a:r>
              <a:rPr lang="zh-TW" altLang="en-US" sz="2000" dirty="0">
                <a:latin typeface="+mn-ea"/>
              </a:rPr>
              <a:t>或沒有相關的指南</a:t>
            </a:r>
            <a:r>
              <a:rPr lang="da-DK" altLang="zh-TW" sz="2000" dirty="0">
                <a:latin typeface="+mn-ea"/>
              </a:rPr>
              <a:t>(Lee et al., 2009)</a:t>
            </a:r>
            <a:r>
              <a:rPr lang="zh-TW" altLang="en-US" sz="2000" dirty="0">
                <a:latin typeface="+mn-ea"/>
              </a:rPr>
              <a:t>。</a:t>
            </a:r>
            <a:endParaRPr lang="en-US" altLang="zh-TW" sz="2000" dirty="0">
              <a:latin typeface="+mn-ea"/>
            </a:endParaRPr>
          </a:p>
          <a:p>
            <a:pPr marL="342900" indent="-342900" algn="just">
              <a:lnSpc>
                <a:spcPct val="150000"/>
              </a:lnSpc>
              <a:buFont typeface="Arial" panose="020B0604020202020204" pitchFamily="34" charset="0"/>
              <a:buChar char="•"/>
            </a:pPr>
            <a:r>
              <a:rPr lang="zh-TW" altLang="en-US" sz="2000" dirty="0">
                <a:latin typeface="+mn-ea"/>
              </a:rPr>
              <a:t>所以目前沒有研究系統的比較</a:t>
            </a:r>
            <a:r>
              <a:rPr lang="en-US" altLang="zh-TW" sz="2000" dirty="0">
                <a:latin typeface="+mn-ea"/>
              </a:rPr>
              <a:t>AR</a:t>
            </a:r>
            <a:r>
              <a:rPr lang="zh-TW" altLang="en-US" sz="2000" dirty="0">
                <a:latin typeface="+mn-ea"/>
              </a:rPr>
              <a:t>警告概念的不同呈現的效果以及真假警報的後果。</a:t>
            </a:r>
            <a:endParaRPr lang="en-US" altLang="zh-TW" sz="2000" dirty="0">
              <a:latin typeface="+mn-ea"/>
            </a:endParaRPr>
          </a:p>
        </p:txBody>
      </p:sp>
    </p:spTree>
    <p:extLst>
      <p:ext uri="{BB962C8B-B14F-4D97-AF65-F5344CB8AC3E}">
        <p14:creationId xmlns:p14="http://schemas.microsoft.com/office/powerpoint/2010/main" val="3640324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98836136-0F74-4F93-9FEB-616D948C3773}"/>
              </a:ext>
            </a:extLst>
          </p:cNvPr>
          <p:cNvSpPr/>
          <p:nvPr/>
        </p:nvSpPr>
        <p:spPr>
          <a:xfrm>
            <a:off x="-1" y="0"/>
            <a:ext cx="12192001" cy="741872"/>
          </a:xfrm>
          <a:prstGeom prst="rect">
            <a:avLst/>
          </a:prstGeom>
          <a:solidFill>
            <a:schemeClr val="tx2"/>
          </a:solidFill>
          <a:ln>
            <a:solidFill>
              <a:schemeClr val="tx2"/>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3" name="文字方塊 2">
            <a:extLst>
              <a:ext uri="{FF2B5EF4-FFF2-40B4-BE49-F238E27FC236}">
                <a16:creationId xmlns:a16="http://schemas.microsoft.com/office/drawing/2014/main" id="{691A4B11-363F-4B72-AE93-983A93B81502}"/>
              </a:ext>
            </a:extLst>
          </p:cNvPr>
          <p:cNvSpPr txBox="1"/>
          <p:nvPr/>
        </p:nvSpPr>
        <p:spPr>
          <a:xfrm>
            <a:off x="94890" y="140103"/>
            <a:ext cx="1855829" cy="461665"/>
          </a:xfrm>
          <a:prstGeom prst="rect">
            <a:avLst/>
          </a:prstGeom>
          <a:noFill/>
        </p:spPr>
        <p:txBody>
          <a:bodyPr wrap="none" rtlCol="0">
            <a:spAutoFit/>
          </a:bodyPr>
          <a:lstStyle/>
          <a:p>
            <a:r>
              <a:rPr lang="en-US" altLang="zh-TW" sz="2400" b="1" dirty="0">
                <a:solidFill>
                  <a:schemeClr val="bg1"/>
                </a:solidFill>
              </a:rPr>
              <a:t>Introduction</a:t>
            </a:r>
            <a:endParaRPr lang="zh-TW" altLang="en-US" sz="2400" b="1" dirty="0">
              <a:solidFill>
                <a:schemeClr val="bg1"/>
              </a:solidFill>
            </a:endParaRPr>
          </a:p>
        </p:txBody>
      </p:sp>
      <p:sp>
        <p:nvSpPr>
          <p:cNvPr id="4" name="文字方塊 3">
            <a:extLst>
              <a:ext uri="{FF2B5EF4-FFF2-40B4-BE49-F238E27FC236}">
                <a16:creationId xmlns:a16="http://schemas.microsoft.com/office/drawing/2014/main" id="{3D0999D4-48DB-459B-885E-A7139E6496C9}"/>
              </a:ext>
            </a:extLst>
          </p:cNvPr>
          <p:cNvSpPr txBox="1"/>
          <p:nvPr/>
        </p:nvSpPr>
        <p:spPr>
          <a:xfrm>
            <a:off x="2219875" y="140102"/>
            <a:ext cx="2339102" cy="461665"/>
          </a:xfrm>
          <a:prstGeom prst="rect">
            <a:avLst/>
          </a:prstGeom>
          <a:noFill/>
        </p:spPr>
        <p:txBody>
          <a:bodyPr wrap="none" rtlCol="0">
            <a:spAutoFit/>
          </a:bodyPr>
          <a:lstStyle/>
          <a:p>
            <a:r>
              <a:rPr lang="zh-TW" altLang="en-US" sz="2400" b="1" dirty="0">
                <a:solidFill>
                  <a:schemeClr val="accent4">
                    <a:lumMod val="20000"/>
                    <a:lumOff val="80000"/>
                  </a:schemeClr>
                </a:solidFill>
              </a:rPr>
              <a:t>研究問題和假設</a:t>
            </a:r>
          </a:p>
        </p:txBody>
      </p:sp>
      <p:sp>
        <p:nvSpPr>
          <p:cNvPr id="6" name="文字方塊 5">
            <a:extLst>
              <a:ext uri="{FF2B5EF4-FFF2-40B4-BE49-F238E27FC236}">
                <a16:creationId xmlns:a16="http://schemas.microsoft.com/office/drawing/2014/main" id="{80E0EEB6-DBDE-1D40-B647-579ADA5CAB34}"/>
              </a:ext>
            </a:extLst>
          </p:cNvPr>
          <p:cNvSpPr txBox="1"/>
          <p:nvPr/>
        </p:nvSpPr>
        <p:spPr>
          <a:xfrm>
            <a:off x="275897" y="1056319"/>
            <a:ext cx="11264461" cy="400110"/>
          </a:xfrm>
          <a:prstGeom prst="rect">
            <a:avLst/>
          </a:prstGeom>
          <a:noFill/>
        </p:spPr>
        <p:txBody>
          <a:bodyPr wrap="square">
            <a:spAutoFit/>
          </a:bodyPr>
          <a:lstStyle/>
          <a:p>
            <a:r>
              <a:rPr lang="zh-TW" altLang="en-US" sz="2000" b="1" dirty="0"/>
              <a:t>研究目的 </a:t>
            </a:r>
            <a:r>
              <a:rPr lang="en-US" altLang="zh-TW" sz="2000" b="1" dirty="0"/>
              <a:t>:</a:t>
            </a:r>
            <a:r>
              <a:rPr lang="zh-TW" altLang="en-US" sz="2000" b="1" dirty="0"/>
              <a:t>  針對在隱患和頻繁誤報中，特定警告符號、警告動畫和空間參考的駕駛行為</a:t>
            </a:r>
            <a:endParaRPr lang="en-US" altLang="zh-TW" sz="2000" b="1" dirty="0"/>
          </a:p>
        </p:txBody>
      </p:sp>
      <p:sp>
        <p:nvSpPr>
          <p:cNvPr id="7" name="文字方塊 6">
            <a:extLst>
              <a:ext uri="{FF2B5EF4-FFF2-40B4-BE49-F238E27FC236}">
                <a16:creationId xmlns:a16="http://schemas.microsoft.com/office/drawing/2014/main" id="{E553797A-F509-F39C-9984-6C5D4AF92558}"/>
              </a:ext>
            </a:extLst>
          </p:cNvPr>
          <p:cNvSpPr txBox="1"/>
          <p:nvPr/>
        </p:nvSpPr>
        <p:spPr>
          <a:xfrm>
            <a:off x="275897" y="1770876"/>
            <a:ext cx="11264461" cy="400110"/>
          </a:xfrm>
          <a:prstGeom prst="rect">
            <a:avLst/>
          </a:prstGeom>
          <a:noFill/>
        </p:spPr>
        <p:txBody>
          <a:bodyPr wrap="square">
            <a:spAutoFit/>
          </a:bodyPr>
          <a:lstStyle/>
          <a:p>
            <a:r>
              <a:rPr lang="zh-TW" altLang="en-US" sz="2000" b="1" dirty="0"/>
              <a:t>假設 </a:t>
            </a:r>
            <a:r>
              <a:rPr lang="en-US" altLang="zh-TW" sz="2000" b="1" dirty="0"/>
              <a:t>:</a:t>
            </a:r>
          </a:p>
        </p:txBody>
      </p:sp>
      <p:sp>
        <p:nvSpPr>
          <p:cNvPr id="9" name="文字方塊 8">
            <a:extLst>
              <a:ext uri="{FF2B5EF4-FFF2-40B4-BE49-F238E27FC236}">
                <a16:creationId xmlns:a16="http://schemas.microsoft.com/office/drawing/2014/main" id="{26D33D7C-E1A6-7562-8B69-5411F7C32897}"/>
              </a:ext>
            </a:extLst>
          </p:cNvPr>
          <p:cNvSpPr txBox="1"/>
          <p:nvPr/>
        </p:nvSpPr>
        <p:spPr>
          <a:xfrm>
            <a:off x="463768" y="2255537"/>
            <a:ext cx="11596853" cy="1885260"/>
          </a:xfrm>
          <a:prstGeom prst="rect">
            <a:avLst/>
          </a:prstGeom>
          <a:noFill/>
        </p:spPr>
        <p:txBody>
          <a:bodyPr wrap="square">
            <a:spAutoFit/>
          </a:bodyPr>
          <a:lstStyle/>
          <a:p>
            <a:pPr marL="457200" indent="-457200">
              <a:lnSpc>
                <a:spcPct val="150000"/>
              </a:lnSpc>
              <a:buFont typeface="+mj-lt"/>
              <a:buAutoNum type="arabicPeriod"/>
            </a:pPr>
            <a:r>
              <a:rPr lang="zh-TW" altLang="en-US" sz="2000" dirty="0">
                <a:latin typeface="+mn-ea"/>
              </a:rPr>
              <a:t>透過特定警告圖來顯示危險類型和運動方向的標通常會提高警告效率</a:t>
            </a:r>
            <a:endParaRPr lang="en-US" altLang="zh-TW" sz="2000" dirty="0">
              <a:latin typeface="+mn-ea"/>
            </a:endParaRPr>
          </a:p>
          <a:p>
            <a:pPr marL="457200" indent="-457200">
              <a:lnSpc>
                <a:spcPct val="150000"/>
              </a:lnSpc>
              <a:buFont typeface="+mj-lt"/>
              <a:buAutoNum type="arabicPeriod"/>
            </a:pPr>
            <a:r>
              <a:rPr lang="zh-TW" altLang="en-US" sz="2000" dirty="0">
                <a:latin typeface="+mn-ea"/>
              </a:rPr>
              <a:t>警告動畫應提高感知的緊迫性並提高必要警告的有效性，但可能導致對不必要警告的接受度降低</a:t>
            </a:r>
            <a:endParaRPr lang="en-US" altLang="zh-TW" sz="2000" dirty="0">
              <a:latin typeface="+mn-ea"/>
            </a:endParaRPr>
          </a:p>
          <a:p>
            <a:pPr marL="457200" indent="-457200">
              <a:lnSpc>
                <a:spcPct val="150000"/>
              </a:lnSpc>
              <a:buFont typeface="+mj-lt"/>
              <a:buAutoNum type="arabicPeriod"/>
            </a:pPr>
            <a:r>
              <a:rPr lang="zh-TW" altLang="en-US" sz="2000" dirty="0">
                <a:latin typeface="+mn-ea"/>
              </a:rPr>
              <a:t>空間參考應會提高預警效率。它應該將警告動畫的積極效果與有關危險距離的附加信息結合起來，而無需進行心理轉換</a:t>
            </a:r>
          </a:p>
        </p:txBody>
      </p:sp>
    </p:spTree>
    <p:extLst>
      <p:ext uri="{BB962C8B-B14F-4D97-AF65-F5344CB8AC3E}">
        <p14:creationId xmlns:p14="http://schemas.microsoft.com/office/powerpoint/2010/main" val="1747782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98836136-0F74-4F93-9FEB-616D948C3773}"/>
              </a:ext>
            </a:extLst>
          </p:cNvPr>
          <p:cNvSpPr/>
          <p:nvPr/>
        </p:nvSpPr>
        <p:spPr>
          <a:xfrm>
            <a:off x="-1" y="0"/>
            <a:ext cx="12192001" cy="741872"/>
          </a:xfrm>
          <a:prstGeom prst="rect">
            <a:avLst/>
          </a:prstGeom>
          <a:solidFill>
            <a:schemeClr val="tx2"/>
          </a:solidFill>
          <a:ln>
            <a:solidFill>
              <a:schemeClr val="tx2"/>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3" name="文字方塊 2">
            <a:extLst>
              <a:ext uri="{FF2B5EF4-FFF2-40B4-BE49-F238E27FC236}">
                <a16:creationId xmlns:a16="http://schemas.microsoft.com/office/drawing/2014/main" id="{93EEBA1A-ECC6-4F55-B20F-E865414C63C9}"/>
              </a:ext>
            </a:extLst>
          </p:cNvPr>
          <p:cNvSpPr txBox="1"/>
          <p:nvPr/>
        </p:nvSpPr>
        <p:spPr>
          <a:xfrm>
            <a:off x="94890" y="140103"/>
            <a:ext cx="1210588" cy="461665"/>
          </a:xfrm>
          <a:prstGeom prst="rect">
            <a:avLst/>
          </a:prstGeom>
          <a:noFill/>
        </p:spPr>
        <p:txBody>
          <a:bodyPr wrap="none" rtlCol="0">
            <a:spAutoFit/>
          </a:bodyPr>
          <a:lstStyle/>
          <a:p>
            <a:r>
              <a:rPr lang="en-US" altLang="zh-TW" sz="2400" b="1" dirty="0">
                <a:solidFill>
                  <a:schemeClr val="bg1"/>
                </a:solidFill>
              </a:rPr>
              <a:t>Method</a:t>
            </a:r>
            <a:endParaRPr lang="zh-TW" altLang="en-US" sz="2400" b="1" dirty="0">
              <a:solidFill>
                <a:schemeClr val="bg1"/>
              </a:solidFill>
            </a:endParaRPr>
          </a:p>
        </p:txBody>
      </p:sp>
      <p:sp>
        <p:nvSpPr>
          <p:cNvPr id="4" name="文字方塊 3">
            <a:extLst>
              <a:ext uri="{FF2B5EF4-FFF2-40B4-BE49-F238E27FC236}">
                <a16:creationId xmlns:a16="http://schemas.microsoft.com/office/drawing/2014/main" id="{F7C72BC3-8DEA-45DB-8B64-577892EF4D7C}"/>
              </a:ext>
            </a:extLst>
          </p:cNvPr>
          <p:cNvSpPr txBox="1"/>
          <p:nvPr/>
        </p:nvSpPr>
        <p:spPr>
          <a:xfrm>
            <a:off x="1521139" y="140102"/>
            <a:ext cx="1107996" cy="461665"/>
          </a:xfrm>
          <a:prstGeom prst="rect">
            <a:avLst/>
          </a:prstGeom>
          <a:noFill/>
        </p:spPr>
        <p:txBody>
          <a:bodyPr wrap="none" rtlCol="0">
            <a:spAutoFit/>
          </a:bodyPr>
          <a:lstStyle/>
          <a:p>
            <a:r>
              <a:rPr lang="zh-TW" altLang="en-US" sz="2400" b="1" dirty="0">
                <a:solidFill>
                  <a:schemeClr val="accent4">
                    <a:lumMod val="20000"/>
                    <a:lumOff val="80000"/>
                  </a:schemeClr>
                </a:solidFill>
              </a:rPr>
              <a:t>受測者</a:t>
            </a:r>
          </a:p>
        </p:txBody>
      </p:sp>
      <p:sp>
        <p:nvSpPr>
          <p:cNvPr id="5" name="文字方塊 4">
            <a:extLst>
              <a:ext uri="{FF2B5EF4-FFF2-40B4-BE49-F238E27FC236}">
                <a16:creationId xmlns:a16="http://schemas.microsoft.com/office/drawing/2014/main" id="{22CA9EE8-DDFA-4AC0-931F-8120D4659499}"/>
              </a:ext>
            </a:extLst>
          </p:cNvPr>
          <p:cNvSpPr txBox="1"/>
          <p:nvPr/>
        </p:nvSpPr>
        <p:spPr>
          <a:xfrm>
            <a:off x="268763" y="1035170"/>
            <a:ext cx="6582251" cy="400110"/>
          </a:xfrm>
          <a:prstGeom prst="rect">
            <a:avLst/>
          </a:prstGeom>
          <a:noFill/>
        </p:spPr>
        <p:txBody>
          <a:bodyPr wrap="none" rtlCol="0">
            <a:spAutoFit/>
          </a:bodyPr>
          <a:lstStyle/>
          <a:p>
            <a:pPr marL="285750" indent="-285750">
              <a:buFont typeface="Arial" panose="020B0604020202020204" pitchFamily="34" charset="0"/>
              <a:buChar char="•"/>
            </a:pPr>
            <a:r>
              <a:rPr lang="zh-TW" altLang="en-US" sz="2000" b="1" dirty="0"/>
              <a:t>受測者 </a:t>
            </a:r>
            <a:r>
              <a:rPr lang="en-US" altLang="zh-TW" sz="2000" b="1" dirty="0"/>
              <a:t>:</a:t>
            </a:r>
            <a:r>
              <a:rPr lang="zh-TW" altLang="en-US" sz="2000" b="1" dirty="0"/>
              <a:t> 總共</a:t>
            </a:r>
            <a:r>
              <a:rPr lang="en-US" altLang="zh-TW" sz="2000" b="1" dirty="0"/>
              <a:t>80</a:t>
            </a:r>
            <a:r>
              <a:rPr lang="zh-TW" altLang="en-US" sz="2000" b="1" dirty="0"/>
              <a:t>名 </a:t>
            </a:r>
            <a:r>
              <a:rPr lang="en-US" altLang="zh-TW" sz="2000" b="1" dirty="0"/>
              <a:t>(</a:t>
            </a:r>
            <a:r>
              <a:rPr lang="zh-TW" altLang="en-US" sz="2000" b="1" dirty="0"/>
              <a:t>已扣除</a:t>
            </a:r>
            <a:r>
              <a:rPr lang="en-US" altLang="zh-TW" sz="2000" b="1" dirty="0"/>
              <a:t>9</a:t>
            </a:r>
            <a:r>
              <a:rPr lang="zh-TW" altLang="en-US" sz="2000" b="1" dirty="0"/>
              <a:t>名動暈症或數據錯誤的人</a:t>
            </a:r>
            <a:r>
              <a:rPr lang="en-US" altLang="zh-TW" sz="2000" b="1" dirty="0"/>
              <a:t>)</a:t>
            </a:r>
            <a:endParaRPr lang="zh-TW" altLang="en-US" sz="2000" b="1" dirty="0"/>
          </a:p>
        </p:txBody>
      </p:sp>
      <p:sp>
        <p:nvSpPr>
          <p:cNvPr id="6" name="文字方塊 5">
            <a:extLst>
              <a:ext uri="{FF2B5EF4-FFF2-40B4-BE49-F238E27FC236}">
                <a16:creationId xmlns:a16="http://schemas.microsoft.com/office/drawing/2014/main" id="{A3661E18-CCDA-4017-912F-4EC5BBE73570}"/>
              </a:ext>
            </a:extLst>
          </p:cNvPr>
          <p:cNvSpPr txBox="1"/>
          <p:nvPr/>
        </p:nvSpPr>
        <p:spPr>
          <a:xfrm>
            <a:off x="700184" y="1435280"/>
            <a:ext cx="11153566" cy="2808589"/>
          </a:xfrm>
          <a:prstGeom prst="rect">
            <a:avLst/>
          </a:prstGeom>
          <a:noFill/>
        </p:spPr>
        <p:txBody>
          <a:bodyPr wrap="none" rtlCol="0">
            <a:spAutoFit/>
          </a:bodyPr>
          <a:lstStyle/>
          <a:p>
            <a:pPr marL="285750" indent="-285750">
              <a:lnSpc>
                <a:spcPct val="150000"/>
              </a:lnSpc>
              <a:buFont typeface="Wingdings" panose="05000000000000000000" pitchFamily="2" charset="2"/>
              <a:buChar char="Ø"/>
            </a:pPr>
            <a:r>
              <a:rPr lang="zh-TW" altLang="en-US" sz="2000" dirty="0"/>
              <a:t>平均年齡 </a:t>
            </a:r>
            <a:r>
              <a:rPr lang="en-US" altLang="zh-TW" sz="2000" dirty="0"/>
              <a:t>:</a:t>
            </a:r>
            <a:r>
              <a:rPr lang="zh-TW" altLang="en-US" sz="2000" dirty="0"/>
              <a:t> </a:t>
            </a:r>
            <a:r>
              <a:rPr lang="en-US" altLang="zh-TW" sz="2000" dirty="0"/>
              <a:t>31</a:t>
            </a:r>
            <a:r>
              <a:rPr lang="zh-TW" altLang="en-US" sz="2000" dirty="0"/>
              <a:t>歲 </a:t>
            </a:r>
            <a:r>
              <a:rPr lang="en-US" altLang="zh-TW" sz="2000" dirty="0"/>
              <a:t>(SD=6.67)</a:t>
            </a:r>
          </a:p>
          <a:p>
            <a:pPr marL="285750" indent="-285750">
              <a:lnSpc>
                <a:spcPct val="150000"/>
              </a:lnSpc>
              <a:buFont typeface="Wingdings" panose="05000000000000000000" pitchFamily="2" charset="2"/>
              <a:buChar char="Ø"/>
            </a:pPr>
            <a:r>
              <a:rPr lang="zh-TW" altLang="en-US" sz="2000" dirty="0"/>
              <a:t>年齡介於</a:t>
            </a:r>
            <a:r>
              <a:rPr lang="en-US" altLang="zh-TW" sz="2000" dirty="0"/>
              <a:t>22-55</a:t>
            </a:r>
            <a:r>
              <a:rPr lang="zh-TW" altLang="en-US" sz="2000" dirty="0"/>
              <a:t>歲</a:t>
            </a:r>
            <a:endParaRPr lang="en-US" altLang="zh-TW" sz="2000" dirty="0"/>
          </a:p>
          <a:p>
            <a:pPr marL="285750" indent="-285750">
              <a:lnSpc>
                <a:spcPct val="150000"/>
              </a:lnSpc>
              <a:buFont typeface="Wingdings" panose="05000000000000000000" pitchFamily="2" charset="2"/>
              <a:buChar char="Ø"/>
            </a:pPr>
            <a:r>
              <a:rPr lang="zh-TW" altLang="en-US" sz="2000" dirty="0"/>
              <a:t>女性</a:t>
            </a:r>
            <a:r>
              <a:rPr lang="en-US" altLang="zh-TW" sz="2000" dirty="0"/>
              <a:t>10</a:t>
            </a:r>
            <a:r>
              <a:rPr lang="zh-TW" altLang="en-US" sz="2000" dirty="0"/>
              <a:t>位；男性</a:t>
            </a:r>
            <a:r>
              <a:rPr lang="en-US" altLang="zh-TW" sz="2000" dirty="0"/>
              <a:t>70</a:t>
            </a:r>
            <a:r>
              <a:rPr lang="zh-TW" altLang="en-US" sz="2000" dirty="0"/>
              <a:t>位</a:t>
            </a:r>
            <a:endParaRPr lang="en-US" altLang="zh-TW" sz="2000" dirty="0"/>
          </a:p>
          <a:p>
            <a:pPr marL="285750" indent="-285750">
              <a:lnSpc>
                <a:spcPct val="150000"/>
              </a:lnSpc>
              <a:buFont typeface="Wingdings" panose="05000000000000000000" pitchFamily="2" charset="2"/>
              <a:buChar char="Ø"/>
            </a:pPr>
            <a:r>
              <a:rPr lang="zh-TW" altLang="en-US" sz="2000" dirty="0"/>
              <a:t>所有受測者聽力及視力皆正常，並持有有效的德國駕照</a:t>
            </a:r>
            <a:endParaRPr lang="en-US" altLang="zh-TW" sz="2000" dirty="0"/>
          </a:p>
          <a:p>
            <a:pPr marL="285750" indent="-285750">
              <a:lnSpc>
                <a:spcPct val="150000"/>
              </a:lnSpc>
              <a:buFont typeface="Wingdings" panose="05000000000000000000" pitchFamily="2" charset="2"/>
              <a:buChar char="Ø"/>
            </a:pPr>
            <a:r>
              <a:rPr lang="zh-TW" altLang="en-US" sz="2000" dirty="0"/>
              <a:t>受測者皆從 </a:t>
            </a:r>
            <a:r>
              <a:rPr lang="en-US" altLang="zh-TW" sz="2000" dirty="0"/>
              <a:t>BMW AG</a:t>
            </a:r>
            <a:r>
              <a:rPr lang="zh-TW" altLang="en-US" sz="2000" dirty="0"/>
              <a:t>中招募，因此性別無法平衡</a:t>
            </a:r>
            <a:endParaRPr lang="en-US" altLang="zh-TW" sz="2000" dirty="0"/>
          </a:p>
          <a:p>
            <a:pPr marL="285750" indent="-285750">
              <a:lnSpc>
                <a:spcPct val="150000"/>
              </a:lnSpc>
              <a:buFont typeface="Wingdings" panose="05000000000000000000" pitchFamily="2" charset="2"/>
              <a:buChar char="Ø"/>
            </a:pPr>
            <a:r>
              <a:rPr lang="zh-TW" altLang="en-US" sz="2000" dirty="0"/>
              <a:t>所有受測者都在</a:t>
            </a:r>
            <a:r>
              <a:rPr lang="en-US" altLang="zh-TW" sz="2000" dirty="0"/>
              <a:t>BMW AG </a:t>
            </a:r>
            <a:r>
              <a:rPr lang="zh-TW" altLang="en-US" sz="2000" dirty="0"/>
              <a:t>工作，但具有用戶介面設計或駕駛員輔助系統工作背景的人都被排除</a:t>
            </a:r>
          </a:p>
        </p:txBody>
      </p:sp>
    </p:spTree>
    <p:extLst>
      <p:ext uri="{BB962C8B-B14F-4D97-AF65-F5344CB8AC3E}">
        <p14:creationId xmlns:p14="http://schemas.microsoft.com/office/powerpoint/2010/main" val="588842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98836136-0F74-4F93-9FEB-616D948C3773}"/>
              </a:ext>
            </a:extLst>
          </p:cNvPr>
          <p:cNvSpPr/>
          <p:nvPr/>
        </p:nvSpPr>
        <p:spPr>
          <a:xfrm>
            <a:off x="-1" y="0"/>
            <a:ext cx="12192001" cy="741872"/>
          </a:xfrm>
          <a:prstGeom prst="rect">
            <a:avLst/>
          </a:prstGeom>
          <a:solidFill>
            <a:schemeClr val="tx2"/>
          </a:solidFill>
          <a:ln>
            <a:solidFill>
              <a:schemeClr val="tx2"/>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3" name="文字方塊 2">
            <a:extLst>
              <a:ext uri="{FF2B5EF4-FFF2-40B4-BE49-F238E27FC236}">
                <a16:creationId xmlns:a16="http://schemas.microsoft.com/office/drawing/2014/main" id="{55F7D905-326D-42C8-9E25-939B7C95E05D}"/>
              </a:ext>
            </a:extLst>
          </p:cNvPr>
          <p:cNvSpPr txBox="1"/>
          <p:nvPr/>
        </p:nvSpPr>
        <p:spPr>
          <a:xfrm>
            <a:off x="94890" y="140103"/>
            <a:ext cx="1210588" cy="461665"/>
          </a:xfrm>
          <a:prstGeom prst="rect">
            <a:avLst/>
          </a:prstGeom>
          <a:noFill/>
        </p:spPr>
        <p:txBody>
          <a:bodyPr wrap="none" rtlCol="0">
            <a:spAutoFit/>
          </a:bodyPr>
          <a:lstStyle/>
          <a:p>
            <a:r>
              <a:rPr lang="en-US" altLang="zh-TW" sz="2400" b="1" dirty="0">
                <a:solidFill>
                  <a:schemeClr val="bg1"/>
                </a:solidFill>
              </a:rPr>
              <a:t>Method</a:t>
            </a:r>
            <a:endParaRPr lang="zh-TW" altLang="en-US" sz="2400" b="1" dirty="0">
              <a:solidFill>
                <a:schemeClr val="bg1"/>
              </a:solidFill>
            </a:endParaRPr>
          </a:p>
        </p:txBody>
      </p:sp>
      <p:sp>
        <p:nvSpPr>
          <p:cNvPr id="4" name="文字方塊 3">
            <a:extLst>
              <a:ext uri="{FF2B5EF4-FFF2-40B4-BE49-F238E27FC236}">
                <a16:creationId xmlns:a16="http://schemas.microsoft.com/office/drawing/2014/main" id="{6720F53A-0B6F-4150-A971-8F4D569F41CE}"/>
              </a:ext>
            </a:extLst>
          </p:cNvPr>
          <p:cNvSpPr txBox="1"/>
          <p:nvPr/>
        </p:nvSpPr>
        <p:spPr>
          <a:xfrm>
            <a:off x="1521139" y="140102"/>
            <a:ext cx="2927404" cy="461665"/>
          </a:xfrm>
          <a:prstGeom prst="rect">
            <a:avLst/>
          </a:prstGeom>
          <a:noFill/>
        </p:spPr>
        <p:txBody>
          <a:bodyPr wrap="none" rtlCol="0">
            <a:spAutoFit/>
          </a:bodyPr>
          <a:lstStyle/>
          <a:p>
            <a:r>
              <a:rPr lang="zh-TW" altLang="en-US" sz="2400" b="1" dirty="0">
                <a:solidFill>
                  <a:schemeClr val="accent4">
                    <a:lumMod val="20000"/>
                    <a:lumOff val="80000"/>
                  </a:schemeClr>
                </a:solidFill>
              </a:rPr>
              <a:t>實驗設備</a:t>
            </a:r>
            <a:r>
              <a:rPr lang="en-US" altLang="zh-TW" sz="2400" b="1" dirty="0">
                <a:solidFill>
                  <a:schemeClr val="accent4">
                    <a:lumMod val="20000"/>
                    <a:lumOff val="80000"/>
                  </a:schemeClr>
                </a:solidFill>
              </a:rPr>
              <a:t>&amp;</a:t>
            </a:r>
            <a:r>
              <a:rPr lang="zh-TW" altLang="en-US" sz="2400" b="1" dirty="0">
                <a:solidFill>
                  <a:schemeClr val="accent4">
                    <a:lumMod val="20000"/>
                    <a:lumOff val="80000"/>
                  </a:schemeClr>
                </a:solidFill>
              </a:rPr>
              <a:t>場景設計</a:t>
            </a:r>
          </a:p>
        </p:txBody>
      </p:sp>
      <p:sp>
        <p:nvSpPr>
          <p:cNvPr id="5" name="文字方塊 4">
            <a:extLst>
              <a:ext uri="{FF2B5EF4-FFF2-40B4-BE49-F238E27FC236}">
                <a16:creationId xmlns:a16="http://schemas.microsoft.com/office/drawing/2014/main" id="{04DC67AE-4CA8-4893-A63F-BB2659460D13}"/>
              </a:ext>
            </a:extLst>
          </p:cNvPr>
          <p:cNvSpPr txBox="1"/>
          <p:nvPr/>
        </p:nvSpPr>
        <p:spPr>
          <a:xfrm>
            <a:off x="268763" y="1035170"/>
            <a:ext cx="3958328" cy="400110"/>
          </a:xfrm>
          <a:prstGeom prst="rect">
            <a:avLst/>
          </a:prstGeom>
          <a:noFill/>
        </p:spPr>
        <p:txBody>
          <a:bodyPr wrap="none" rtlCol="0">
            <a:spAutoFit/>
          </a:bodyPr>
          <a:lstStyle/>
          <a:p>
            <a:pPr marL="285750" indent="-285750">
              <a:buFont typeface="Arial" panose="020B0604020202020204" pitchFamily="34" charset="0"/>
              <a:buChar char="•"/>
            </a:pPr>
            <a:r>
              <a:rPr lang="zh-TW" altLang="en-US" sz="2000" b="1" dirty="0"/>
              <a:t>在</a:t>
            </a:r>
            <a:r>
              <a:rPr lang="en-US" altLang="zh-TW" sz="2000" b="1" dirty="0"/>
              <a:t>BMW</a:t>
            </a:r>
            <a:r>
              <a:rPr lang="zh-TW" altLang="en-US" sz="2000" b="1" dirty="0"/>
              <a:t> </a:t>
            </a:r>
            <a:r>
              <a:rPr lang="en-US" altLang="zh-TW" sz="2000" b="1" dirty="0"/>
              <a:t>AG</a:t>
            </a:r>
            <a:r>
              <a:rPr lang="zh-TW" altLang="en-US" sz="2000" b="1" dirty="0"/>
              <a:t>的駕駛模擬器進行</a:t>
            </a:r>
          </a:p>
        </p:txBody>
      </p:sp>
      <p:sp>
        <p:nvSpPr>
          <p:cNvPr id="6" name="文字方塊 5">
            <a:extLst>
              <a:ext uri="{FF2B5EF4-FFF2-40B4-BE49-F238E27FC236}">
                <a16:creationId xmlns:a16="http://schemas.microsoft.com/office/drawing/2014/main" id="{408DE5F0-C0A6-4840-8BEB-1D7295781A65}"/>
              </a:ext>
            </a:extLst>
          </p:cNvPr>
          <p:cNvSpPr txBox="1"/>
          <p:nvPr/>
        </p:nvSpPr>
        <p:spPr>
          <a:xfrm>
            <a:off x="700184" y="1404502"/>
            <a:ext cx="8607718" cy="1423595"/>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zh-TW" altLang="en-US" sz="2000" dirty="0"/>
              <a:t>包含方向盤、踏板、座椅、顯示器、</a:t>
            </a:r>
            <a:r>
              <a:rPr lang="en-US" altLang="zh-TW" sz="2000" dirty="0"/>
              <a:t>AR</a:t>
            </a:r>
            <a:r>
              <a:rPr lang="zh-TW" altLang="en-US" sz="2000" dirty="0"/>
              <a:t>顯示器</a:t>
            </a:r>
            <a:r>
              <a:rPr lang="en-US" altLang="zh-TW" sz="2000" dirty="0"/>
              <a:t>(</a:t>
            </a:r>
            <a:r>
              <a:rPr lang="zh-TW" altLang="en-US" sz="2000" dirty="0"/>
              <a:t>放置於引擎蓋上</a:t>
            </a:r>
            <a:r>
              <a:rPr lang="en-US" altLang="zh-TW" sz="2000" dirty="0"/>
              <a:t>)</a:t>
            </a:r>
          </a:p>
          <a:p>
            <a:pPr marL="285750" indent="-285750">
              <a:lnSpc>
                <a:spcPct val="150000"/>
              </a:lnSpc>
              <a:buFont typeface="Wingdings" panose="05000000000000000000" pitchFamily="2" charset="2"/>
              <a:buChar char="Ø"/>
            </a:pPr>
            <a:r>
              <a:rPr lang="zh-TW" altLang="en-US" sz="2000" dirty="0"/>
              <a:t>投影 </a:t>
            </a:r>
            <a:r>
              <a:rPr lang="en-US" altLang="zh-TW" sz="2000" dirty="0"/>
              <a:t>:</a:t>
            </a:r>
            <a:r>
              <a:rPr lang="zh-TW" altLang="en-US" sz="2000" dirty="0"/>
              <a:t> </a:t>
            </a:r>
            <a:r>
              <a:rPr lang="en-US" altLang="zh-TW" sz="2000" dirty="0"/>
              <a:t>220°</a:t>
            </a:r>
            <a:r>
              <a:rPr lang="zh-TW" altLang="en-US" sz="2000" dirty="0"/>
              <a:t>的螢幕，</a:t>
            </a:r>
            <a:r>
              <a:rPr lang="en-US" altLang="zh-TW" sz="2000" dirty="0"/>
              <a:t>60Hz</a:t>
            </a:r>
            <a:r>
              <a:rPr lang="zh-TW" altLang="en-US" sz="2000" dirty="0"/>
              <a:t>的更新率</a:t>
            </a:r>
            <a:endParaRPr lang="en-US" altLang="zh-TW" sz="2000" dirty="0"/>
          </a:p>
          <a:p>
            <a:pPr marL="285750" indent="-285750">
              <a:lnSpc>
                <a:spcPct val="150000"/>
              </a:lnSpc>
              <a:buFont typeface="Wingdings" panose="05000000000000000000" pitchFamily="2" charset="2"/>
              <a:buChar char="Ø"/>
            </a:pPr>
            <a:r>
              <a:rPr lang="zh-TW" altLang="en-US" sz="2000" dirty="0"/>
              <a:t>聲音模擬 </a:t>
            </a:r>
            <a:r>
              <a:rPr lang="en-US" altLang="zh-TW" sz="2000" dirty="0"/>
              <a:t>:</a:t>
            </a:r>
            <a:r>
              <a:rPr lang="zh-TW" altLang="en-US" sz="2000" dirty="0"/>
              <a:t> 車輛引擎聲、周遭車輛聲</a:t>
            </a:r>
          </a:p>
        </p:txBody>
      </p:sp>
      <p:sp>
        <p:nvSpPr>
          <p:cNvPr id="7" name="文字方塊 6">
            <a:extLst>
              <a:ext uri="{FF2B5EF4-FFF2-40B4-BE49-F238E27FC236}">
                <a16:creationId xmlns:a16="http://schemas.microsoft.com/office/drawing/2014/main" id="{1072210E-0D99-4DF3-B32B-C7B6620CADBF}"/>
              </a:ext>
            </a:extLst>
          </p:cNvPr>
          <p:cNvSpPr txBox="1"/>
          <p:nvPr/>
        </p:nvSpPr>
        <p:spPr>
          <a:xfrm>
            <a:off x="268763" y="3064315"/>
            <a:ext cx="1712328" cy="400110"/>
          </a:xfrm>
          <a:prstGeom prst="rect">
            <a:avLst/>
          </a:prstGeom>
          <a:noFill/>
        </p:spPr>
        <p:txBody>
          <a:bodyPr wrap="none" rtlCol="0">
            <a:spAutoFit/>
          </a:bodyPr>
          <a:lstStyle/>
          <a:p>
            <a:pPr marL="285750" indent="-285750">
              <a:buFont typeface="Arial" panose="020B0604020202020204" pitchFamily="34" charset="0"/>
              <a:buChar char="•"/>
            </a:pPr>
            <a:r>
              <a:rPr lang="zh-TW" altLang="en-US" sz="2000" b="1" dirty="0"/>
              <a:t>場景 </a:t>
            </a:r>
            <a:r>
              <a:rPr lang="en-US" altLang="zh-TW" sz="2000" b="1" dirty="0"/>
              <a:t>: </a:t>
            </a:r>
            <a:r>
              <a:rPr lang="zh-TW" altLang="en-US" sz="2000" b="1" dirty="0"/>
              <a:t>郊區</a:t>
            </a:r>
          </a:p>
        </p:txBody>
      </p:sp>
      <p:sp>
        <p:nvSpPr>
          <p:cNvPr id="8" name="文字方塊 7">
            <a:extLst>
              <a:ext uri="{FF2B5EF4-FFF2-40B4-BE49-F238E27FC236}">
                <a16:creationId xmlns:a16="http://schemas.microsoft.com/office/drawing/2014/main" id="{4C85CAC7-DB19-467C-97A6-D2F38CDA4464}"/>
              </a:ext>
            </a:extLst>
          </p:cNvPr>
          <p:cNvSpPr txBox="1"/>
          <p:nvPr/>
        </p:nvSpPr>
        <p:spPr>
          <a:xfrm>
            <a:off x="700184" y="3429000"/>
            <a:ext cx="11161137" cy="1885260"/>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zh-TW" altLang="en-US" sz="2000" dirty="0"/>
              <a:t>道路為中等的車流量，路邊會有車輛停放</a:t>
            </a:r>
            <a:endParaRPr lang="en-US" altLang="zh-TW" sz="2000" dirty="0"/>
          </a:p>
          <a:p>
            <a:pPr marL="285750" indent="-285750">
              <a:lnSpc>
                <a:spcPct val="150000"/>
              </a:lnSpc>
              <a:buFont typeface="Wingdings" panose="05000000000000000000" pitchFamily="2" charset="2"/>
              <a:buChar char="Ø"/>
            </a:pPr>
            <a:r>
              <a:rPr lang="zh-TW" altLang="en-US" sz="2000" dirty="0"/>
              <a:t>路線包含</a:t>
            </a:r>
            <a:r>
              <a:rPr lang="en-US" altLang="zh-TW" sz="2000" dirty="0"/>
              <a:t>20</a:t>
            </a:r>
            <a:r>
              <a:rPr lang="zh-TW" altLang="en-US" sz="2000" dirty="0"/>
              <a:t>個十字路口，無交通號誌燈，標誌顯示通行權</a:t>
            </a:r>
            <a:endParaRPr lang="en-US" altLang="zh-TW" sz="2000" dirty="0"/>
          </a:p>
          <a:p>
            <a:pPr marL="285750" indent="-285750">
              <a:lnSpc>
                <a:spcPct val="150000"/>
              </a:lnSpc>
              <a:buFont typeface="Wingdings" panose="05000000000000000000" pitchFamily="2" charset="2"/>
              <a:buChar char="Ø"/>
            </a:pPr>
            <a:r>
              <a:rPr lang="zh-TW" altLang="en-US" sz="2000" dirty="0"/>
              <a:t>其中有</a:t>
            </a:r>
            <a:r>
              <a:rPr lang="en-US" altLang="zh-TW" sz="2000" dirty="0"/>
              <a:t>4</a:t>
            </a:r>
            <a:r>
              <a:rPr lang="zh-TW" altLang="en-US" sz="2000" dirty="0"/>
              <a:t>個路口受測者必須右轉，由導航提示</a:t>
            </a:r>
            <a:endParaRPr lang="en-US" altLang="zh-TW" sz="2000" dirty="0"/>
          </a:p>
          <a:p>
            <a:pPr marL="285750" indent="-285750">
              <a:lnSpc>
                <a:spcPct val="150000"/>
              </a:lnSpc>
              <a:buFont typeface="Wingdings" panose="05000000000000000000" pitchFamily="2" charset="2"/>
              <a:buChar char="Ø"/>
            </a:pPr>
            <a:r>
              <a:rPr lang="zh-TW" altLang="en-US" sz="2000" dirty="0"/>
              <a:t>受測者在駕駛過程中限速</a:t>
            </a:r>
            <a:r>
              <a:rPr lang="en-US" altLang="zh-TW" sz="2000" dirty="0"/>
              <a:t>50</a:t>
            </a:r>
            <a:r>
              <a:rPr lang="zh-TW" altLang="en-US" sz="2000" dirty="0"/>
              <a:t>公里</a:t>
            </a:r>
            <a:r>
              <a:rPr lang="en-US" altLang="zh-TW" sz="2000" dirty="0"/>
              <a:t>/</a:t>
            </a:r>
            <a:r>
              <a:rPr lang="zh-TW" altLang="en-US" sz="2000" dirty="0"/>
              <a:t>小時</a:t>
            </a:r>
          </a:p>
        </p:txBody>
      </p:sp>
    </p:spTree>
    <p:extLst>
      <p:ext uri="{BB962C8B-B14F-4D97-AF65-F5344CB8AC3E}">
        <p14:creationId xmlns:p14="http://schemas.microsoft.com/office/powerpoint/2010/main" val="2281133262"/>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自訂 9">
      <a:majorFont>
        <a:latin typeface="Microsoft YaHei UI"/>
        <a:ea typeface="Microsoft YaHei UI"/>
        <a:cs typeface=""/>
      </a:majorFont>
      <a:minorFont>
        <a:latin typeface="Microsoft YaHei UI"/>
        <a:ea typeface="Microsoft YaHei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1898</TotalTime>
  <Words>3519</Words>
  <Application>Microsoft Office PowerPoint</Application>
  <PresentationFormat>寬螢幕</PresentationFormat>
  <Paragraphs>271</Paragraphs>
  <Slides>21</Slides>
  <Notes>13</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21</vt:i4>
      </vt:variant>
    </vt:vector>
  </HeadingPairs>
  <TitlesOfParts>
    <vt:vector size="27" baseType="lpstr">
      <vt:lpstr>Microsoft YaHei UI</vt:lpstr>
      <vt:lpstr>新細明體</vt:lpstr>
      <vt:lpstr>Arial</vt:lpstr>
      <vt:lpstr>Calibri</vt:lpstr>
      <vt:lpstr>Wingdings</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min-chun</dc:creator>
  <cp:lastModifiedBy>. 宋</cp:lastModifiedBy>
  <cp:revision>84</cp:revision>
  <dcterms:created xsi:type="dcterms:W3CDTF">2023-03-23T13:01:37Z</dcterms:created>
  <dcterms:modified xsi:type="dcterms:W3CDTF">2023-03-30T06:31:27Z</dcterms:modified>
</cp:coreProperties>
</file>